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6" r:id="rId2"/>
    <p:sldMasterId id="2147483669" r:id="rId3"/>
  </p:sldMasterIdLst>
  <p:notesMasterIdLst>
    <p:notesMasterId r:id="rId24"/>
  </p:notesMasterIdLst>
  <p:handoutMasterIdLst>
    <p:handoutMasterId r:id="rId25"/>
  </p:handoutMasterIdLst>
  <p:sldIdLst>
    <p:sldId id="304" r:id="rId4"/>
    <p:sldId id="353" r:id="rId5"/>
    <p:sldId id="354" r:id="rId6"/>
    <p:sldId id="324" r:id="rId7"/>
    <p:sldId id="356" r:id="rId8"/>
    <p:sldId id="357" r:id="rId9"/>
    <p:sldId id="359" r:id="rId10"/>
    <p:sldId id="358" r:id="rId11"/>
    <p:sldId id="360" r:id="rId12"/>
    <p:sldId id="363" r:id="rId13"/>
    <p:sldId id="364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40" r:id="rId22"/>
    <p:sldId id="303" r:id="rId2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CC00"/>
    <a:srgbClr val="FF0000"/>
    <a:srgbClr val="00EE00"/>
    <a:srgbClr val="0000FF"/>
    <a:srgbClr val="00B050"/>
    <a:srgbClr val="CF7977"/>
    <a:srgbClr val="CE7674"/>
    <a:srgbClr val="C29106"/>
    <a:srgbClr val="F8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920" autoAdjust="0"/>
  </p:normalViewPr>
  <p:slideViewPr>
    <p:cSldViewPr snapToGrid="0" snapToObjects="1">
      <p:cViewPr varScale="1">
        <p:scale>
          <a:sx n="134" d="100"/>
          <a:sy n="134" d="100"/>
        </p:scale>
        <p:origin x="93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07C6E9C-65FE-4F4B-80D5-0B6C7C46E1C5}" type="datetimeFigureOut">
              <a:rPr lang="en-US" altLang="en-US"/>
              <a:pPr/>
              <a:t>12/23/2023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59C5E6-D096-4270-9D70-5AD2501997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C455DF-FE2B-4BC7-A1E1-BF741C4862FD}" type="datetimeFigureOut">
              <a:rPr lang="en-US" altLang="en-US"/>
              <a:pPr/>
              <a:t>12/23/2023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21526C-50A1-46A6-99B8-931B8823A89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Copyright 2023 Joseph Breeden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875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0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956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850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9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46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906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035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75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41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68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85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07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83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670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790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048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4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9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8" y="1663863"/>
            <a:ext cx="7040880" cy="1021556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001B36"/>
                </a:solidFill>
                <a:latin typeface="HelveticaNeueLT Std Cn"/>
                <a:cs typeface="HelveticaNeueLT Std C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68" y="3249461"/>
            <a:ext cx="7040880" cy="854391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00468E"/>
                </a:solidFill>
                <a:latin typeface="HelveticaNeueLT Std Cn"/>
                <a:cs typeface="HelveticaNeueLT Std C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4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30" y="1332548"/>
            <a:ext cx="8534400" cy="325933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1pPr>
            <a:lvl2pPr>
              <a:defRPr sz="24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2pPr>
            <a:lvl3pPr>
              <a:defRPr sz="20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3pPr>
            <a:lvl4pPr>
              <a:defRPr sz="18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4pPr>
            <a:lvl5pPr>
              <a:defRPr sz="16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" y="636106"/>
            <a:ext cx="8958471" cy="650060"/>
          </a:xfrm>
          <a:prstGeom prst="rect">
            <a:avLst/>
          </a:prstGeom>
        </p:spPr>
        <p:txBody>
          <a:bodyPr/>
          <a:lstStyle>
            <a:lvl1pPr algn="l">
              <a:defRPr sz="4000" b="0" i="0">
                <a:solidFill>
                  <a:srgbClr val="001B36"/>
                </a:solidFill>
                <a:latin typeface="+mj-lt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37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801757"/>
            <a:ext cx="8620539" cy="3790121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n-lt"/>
                <a:cs typeface="HelveticaNeueLT Std Lt"/>
              </a:defRPr>
            </a:lvl1pPr>
            <a:lvl2pPr>
              <a:defRPr sz="1800" b="0" i="0">
                <a:solidFill>
                  <a:schemeClr val="tx1"/>
                </a:solidFill>
                <a:latin typeface="+mn-lt"/>
                <a:cs typeface="HelveticaNeueLT Std Lt"/>
              </a:defRPr>
            </a:lvl2pPr>
            <a:lvl3pPr>
              <a:defRPr sz="1600" b="0" i="0">
                <a:solidFill>
                  <a:schemeClr val="tx1"/>
                </a:solidFill>
                <a:latin typeface="+mn-lt"/>
                <a:cs typeface="HelveticaNeueLT Std Lt"/>
              </a:defRPr>
            </a:lvl3pPr>
            <a:lvl4pPr>
              <a:defRPr sz="1400" b="0" i="0">
                <a:solidFill>
                  <a:schemeClr val="tx1"/>
                </a:solidFill>
                <a:latin typeface="+mn-lt"/>
                <a:cs typeface="HelveticaNeueLT Std Lt"/>
              </a:defRPr>
            </a:lvl4pPr>
            <a:lvl5pPr>
              <a:defRPr sz="1400" b="0" i="0">
                <a:solidFill>
                  <a:schemeClr val="tx1"/>
                </a:solidFill>
                <a:latin typeface="+mn-lt"/>
                <a:cs typeface="HelveticaNeueLT Std 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11" descr="Footer_blue.jpg">
            <a:extLst>
              <a:ext uri="{FF2B5EF4-FFF2-40B4-BE49-F238E27FC236}">
                <a16:creationId xmlns:a16="http://schemas.microsoft.com/office/drawing/2014/main" id="{AE1DBD54-F708-DEB2-D67A-2ED81147A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63"/>
            <a:ext cx="9144000" cy="72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09" y="-55563"/>
            <a:ext cx="7765774" cy="723901"/>
          </a:xfrm>
          <a:prstGeom prst="rect">
            <a:avLst/>
          </a:prstGeom>
        </p:spPr>
        <p:txBody>
          <a:bodyPr anchor="ctr"/>
          <a:lstStyle>
            <a:lvl1pPr algn="l">
              <a:defRPr sz="2800" b="1" i="0">
                <a:solidFill>
                  <a:srgbClr val="F1C400"/>
                </a:solidFill>
                <a:latin typeface="+mj-lt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82739"/>
            <a:ext cx="6695440" cy="44249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Cn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7845"/>
            <a:ext cx="6695440" cy="233172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1pPr>
            <a:lvl2pPr>
              <a:defRPr sz="18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2pPr>
            <a:lvl3pPr>
              <a:defRPr sz="16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3pPr>
            <a:lvl4pPr>
              <a:defRPr sz="14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4pPr>
            <a:lvl5pPr>
              <a:defRPr sz="12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65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2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6E7CF93D-0E60-4BAD-A309-CE1584FDB9A9}"/>
              </a:ext>
            </a:extLst>
          </p:cNvPr>
          <p:cNvSpPr txBox="1">
            <a:spLocks/>
          </p:cNvSpPr>
          <p:nvPr userDrawn="1"/>
        </p:nvSpPr>
        <p:spPr>
          <a:xfrm>
            <a:off x="205409" y="424069"/>
            <a:ext cx="8938591" cy="901148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3400" b="1" dirty="0">
                <a:solidFill>
                  <a:srgbClr val="F1C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Safety-Critical Control for Systems with Impulsive Actuators and Dwell-Time Constraints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1BE1257-F4AA-4281-2D65-A88EDF863F14}"/>
              </a:ext>
            </a:extLst>
          </p:cNvPr>
          <p:cNvSpPr txBox="1">
            <a:spLocks/>
          </p:cNvSpPr>
          <p:nvPr userDrawn="1"/>
        </p:nvSpPr>
        <p:spPr>
          <a:xfrm>
            <a:off x="205409" y="2358888"/>
            <a:ext cx="7284830" cy="523460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Joseph Breeden, Dimitra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Panagou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C7C1FF4-999C-012F-DE62-C190C8ED2603}"/>
              </a:ext>
            </a:extLst>
          </p:cNvPr>
          <p:cNvSpPr txBox="1">
            <a:spLocks/>
          </p:cNvSpPr>
          <p:nvPr userDrawn="1"/>
        </p:nvSpPr>
        <p:spPr>
          <a:xfrm>
            <a:off x="205409" y="2882347"/>
            <a:ext cx="8130207" cy="715617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1600" dirty="0"/>
              <a:t>Department of Aerospace Engineering, Department of Robotics</a:t>
            </a:r>
          </a:p>
          <a:p>
            <a:pPr algn="l"/>
            <a:r>
              <a:rPr lang="en-US" sz="1600" dirty="0"/>
              <a:t>University of Michigan, Ann Arbor, MI, USA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7714A89-65C0-A861-AABF-57064D857B43}"/>
              </a:ext>
            </a:extLst>
          </p:cNvPr>
          <p:cNvSpPr txBox="1">
            <a:spLocks/>
          </p:cNvSpPr>
          <p:nvPr userDrawn="1"/>
        </p:nvSpPr>
        <p:spPr>
          <a:xfrm>
            <a:off x="205409" y="1450902"/>
            <a:ext cx="6927021" cy="743297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HelveticaNeueLT Std Lt"/>
              </a:rPr>
              <a:t>62</a:t>
            </a:r>
            <a:r>
              <a:rPr lang="en-US" sz="1800" baseline="30000" dirty="0">
                <a:latin typeface="HelveticaNeueLT Std Lt"/>
              </a:rPr>
              <a:t>nd</a:t>
            </a:r>
            <a:r>
              <a:rPr lang="en-US" sz="1800" dirty="0">
                <a:latin typeface="HelveticaNeueLT Std Lt"/>
              </a:rPr>
              <a:t> IEEE Conference on Decision and Control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NeueLT Std Lt"/>
              </a:rPr>
              <a:t>Marina Bay Sands, Singapore, December 13</a:t>
            </a:r>
            <a:r>
              <a:rPr lang="en-US" sz="1800" baseline="30000" dirty="0">
                <a:latin typeface="HelveticaNeueLT Std Lt"/>
              </a:rPr>
              <a:t>th</a:t>
            </a:r>
            <a:r>
              <a:rPr lang="en-US" sz="1800" baseline="0" dirty="0">
                <a:latin typeface="HelveticaNeueLT Std Lt"/>
              </a:rPr>
              <a:t> 2023</a:t>
            </a:r>
            <a:endParaRPr lang="en-US" sz="1800" dirty="0">
              <a:latin typeface="HelveticaNeueLT Std Lt"/>
            </a:endParaRPr>
          </a:p>
        </p:txBody>
      </p:sp>
    </p:spTree>
    <p:extLst>
      <p:ext uri="{BB962C8B-B14F-4D97-AF65-F5344CB8AC3E}">
        <p14:creationId xmlns:p14="http://schemas.microsoft.com/office/powerpoint/2010/main" val="180055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Texture_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37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CoE-horiz-4c-rev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319338"/>
            <a:ext cx="5105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blue.jpg">
            <a:extLst>
              <a:ext uri="{FF2B5EF4-FFF2-40B4-BE49-F238E27FC236}">
                <a16:creationId xmlns:a16="http://schemas.microsoft.com/office/drawing/2014/main" id="{C14AEFA1-0548-AAFB-5F2F-C267AAAA8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44" r="7588" b="98"/>
          <a:stretch/>
        </p:blipFill>
        <p:spPr bwMode="auto">
          <a:xfrm>
            <a:off x="0" y="4887468"/>
            <a:ext cx="9144000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11" descr="Footer_blue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63"/>
            <a:ext cx="9144000" cy="72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 descr="CoE-horiz-4c-rev.png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77800"/>
            <a:ext cx="270351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6CF0CC-5E8F-E9E5-8D24-0129C60D18C6}"/>
              </a:ext>
            </a:extLst>
          </p:cNvPr>
          <p:cNvSpPr/>
          <p:nvPr userDrawn="1"/>
        </p:nvSpPr>
        <p:spPr>
          <a:xfrm>
            <a:off x="7104018" y="4879975"/>
            <a:ext cx="205740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C02D56DE-D37B-4002-8CB3-91E81041D06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6" r:id="rId3"/>
    <p:sldLayoutId id="2147483673" r:id="rId4"/>
    <p:sldLayoutId id="2147483674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7" descr="CoE-horiz-4c-rev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924300"/>
            <a:ext cx="29337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Texture_blu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37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3A5F4AD-83AB-8987-2D6D-04F89CD28B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67368" y="3645984"/>
            <a:ext cx="1209263" cy="1314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E422D9-10F9-FB6C-0458-F63DA21D768F}"/>
              </a:ext>
            </a:extLst>
          </p:cNvPr>
          <p:cNvSpPr/>
          <p:nvPr userDrawn="1"/>
        </p:nvSpPr>
        <p:spPr>
          <a:xfrm>
            <a:off x="7104018" y="4879975"/>
            <a:ext cx="205740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C02D56DE-D37B-4002-8CB3-91E81041D06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44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45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1.xml"/><Relationship Id="rId7" Type="http://schemas.openxmlformats.org/officeDocument/2006/relationships/image" Target="../media/image4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5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33.png"/><Relationship Id="rId17" Type="http://schemas.openxmlformats.org/officeDocument/2006/relationships/image" Target="../media/image59.png"/><Relationship Id="rId2" Type="http://schemas.openxmlformats.org/officeDocument/2006/relationships/tags" Target="../tags/tag53.xml"/><Relationship Id="rId16" Type="http://schemas.openxmlformats.org/officeDocument/2006/relationships/image" Target="../media/image58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54.png"/><Relationship Id="rId5" Type="http://schemas.openxmlformats.org/officeDocument/2006/relationships/tags" Target="../tags/tag56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55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2.xml"/><Relationship Id="rId7" Type="http://schemas.openxmlformats.org/officeDocument/2006/relationships/image" Target="../media/image6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2.xml"/><Relationship Id="rId1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2.png"/><Relationship Id="rId2" Type="http://schemas.openxmlformats.org/officeDocument/2006/relationships/tags" Target="../tags/tag10.xml"/><Relationship Id="rId16" Type="http://schemas.openxmlformats.org/officeDocument/2006/relationships/image" Target="../media/image20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8.png"/><Relationship Id="rId5" Type="http://schemas.openxmlformats.org/officeDocument/2006/relationships/tags" Target="../tags/tag13.xml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tags" Target="../tags/tag12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24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2.png"/><Relationship Id="rId5" Type="http://schemas.openxmlformats.org/officeDocument/2006/relationships/tags" Target="../tags/tag20.xml"/><Relationship Id="rId10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image" Target="../media/image1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3.png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7.png"/><Relationship Id="rId4" Type="http://schemas.openxmlformats.org/officeDocument/2006/relationships/tags" Target="../tags/tag25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tags" Target="../tags/tag27.xml"/><Relationship Id="rId16" Type="http://schemas.openxmlformats.org/officeDocument/2006/relationships/image" Target="../media/image35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0.png"/><Relationship Id="rId5" Type="http://schemas.openxmlformats.org/officeDocument/2006/relationships/tags" Target="../tags/tag30.xml"/><Relationship Id="rId15" Type="http://schemas.openxmlformats.org/officeDocument/2006/relationships/image" Target="../media/image34.png"/><Relationship Id="rId10" Type="http://schemas.openxmlformats.org/officeDocument/2006/relationships/notesSlide" Target="../notesSlides/notesSlide8.xml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37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3.png"/><Relationship Id="rId5" Type="http://schemas.openxmlformats.org/officeDocument/2006/relationships/tags" Target="../tags/tag38.xml"/><Relationship Id="rId10" Type="http://schemas.openxmlformats.org/officeDocument/2006/relationships/image" Target="../media/image12.png"/><Relationship Id="rId4" Type="http://schemas.openxmlformats.org/officeDocument/2006/relationships/tags" Target="../tags/tag37.xml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F2FEB3-9A0D-0D1A-6809-3F7CD6833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                and           is the set of states outside an obstacle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</a:t>
            </a:r>
            <a:br>
              <a:rPr lang="en-US" dirty="0"/>
            </a:br>
            <a:br>
              <a:rPr lang="en-US" sz="2800" dirty="0"/>
            </a:br>
            <a:r>
              <a:rPr lang="en-US" dirty="0"/>
              <a:t>where                                                     is affine in </a:t>
            </a:r>
          </a:p>
          <a:p>
            <a:r>
              <a:rPr lang="en-US" dirty="0"/>
              <a:t>One possible choice of upper bound is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dirty="0"/>
              <a:t>See paper for details on related Lyapunov functions      for convergence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828BD-9131-ABB0-89FB-095A49E6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ITCBFs</a:t>
            </a:r>
          </a:p>
        </p:txBody>
      </p:sp>
      <p:pic>
        <p:nvPicPr>
          <p:cNvPr id="5" name="Picture 4" descr="\documentclass{article}&#10;\usepackage{amsmath}&#10;\pagestyle{empty}&#10;\begin{document}&#10;&#10;&#10;$\kappa(t,x) = \rho - \| r - r_0(t)\|$&#10;&#10;\end{document}" title="IguanaTex Bitmap Display">
            <a:extLst>
              <a:ext uri="{FF2B5EF4-FFF2-40B4-BE49-F238E27FC236}">
                <a16:creationId xmlns:a16="http://schemas.microsoft.com/office/drawing/2014/main" id="{A93F6BA4-B199-4BD2-4B8D-ED46AD17E3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07630" y="1447180"/>
            <a:ext cx="2620952" cy="254476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$x = \begin{bmatrix} r \\ \dot{r} \end{bmatrix}$$&#10;&#10;&#10;\end{document}" title="IguanaTex Bitmap Display">
            <a:extLst>
              <a:ext uri="{FF2B5EF4-FFF2-40B4-BE49-F238E27FC236}">
                <a16:creationId xmlns:a16="http://schemas.microsoft.com/office/drawing/2014/main" id="{7E3E2CF0-9C84-3A45-6FBA-E74624BDA6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56702" y="715244"/>
            <a:ext cx="801524" cy="608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mathcal{S}_\textrm{safe}$&#10;&#10;&#10;\end{document}" title="IguanaTex Bitmap Display">
            <a:extLst>
              <a:ext uri="{FF2B5EF4-FFF2-40B4-BE49-F238E27FC236}">
                <a16:creationId xmlns:a16="http://schemas.microsoft.com/office/drawing/2014/main" id="{E1E11D0E-4E98-E081-9158-27E1C7D9F7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018204" y="911082"/>
            <a:ext cx="478476" cy="21790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h(t,x) = \kappa(t,x) + \gamma\dot{\kappa}(t,x)$ &#10;&#10;\end{document}" title="IguanaTex Bitmap Display">
            <a:extLst>
              <a:ext uri="{FF2B5EF4-FFF2-40B4-BE49-F238E27FC236}">
                <a16:creationId xmlns:a16="http://schemas.microsoft.com/office/drawing/2014/main" id="{52F7FC02-33B4-D43F-99A3-466B4BCE3B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05535" y="2070094"/>
            <a:ext cx="2825142" cy="254476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$\psi_h(t + \delta, t, x) = \max\{h(t,x),\; \kappa(t,x) + (\gamma + \delta)\dot{\kappa}(t,x) + (\frac{1}{2}\delta^2 + \gamma\delta)\ddot{\kappa}_\textrm{max}\}$&#10;&#10;&#10;\end{document}" title="IguanaTex Bitmap Display">
            <a:extLst>
              <a:ext uri="{FF2B5EF4-FFF2-40B4-BE49-F238E27FC236}">
                <a16:creationId xmlns:a16="http://schemas.microsoft.com/office/drawing/2014/main" id="{576B652C-FC9D-50A7-52E6-ACA7150C1B9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48951" y="3529674"/>
            <a:ext cx="7846095" cy="304762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V$&#10;&#10;&#10;\end{document}" title="IguanaTex Bitmap Display">
            <a:extLst>
              <a:ext uri="{FF2B5EF4-FFF2-40B4-BE49-F238E27FC236}">
                <a16:creationId xmlns:a16="http://schemas.microsoft.com/office/drawing/2014/main" id="{B8A8EF5F-287A-B3A1-BA94-D1567BA6AA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71220" y="4140551"/>
            <a:ext cx="181333" cy="178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C58AD-0DF4-219E-EE51-48DE05ECD2F5}"/>
              </a:ext>
            </a:extLst>
          </p:cNvPr>
          <p:cNvSpPr txBox="1"/>
          <p:nvPr/>
        </p:nvSpPr>
        <p:spPr>
          <a:xfrm>
            <a:off x="595382" y="4610509"/>
            <a:ext cx="7350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NimbusRomNo9L-Regu"/>
              </a:rPr>
              <a:t>[6] Breeden and </a:t>
            </a:r>
            <a:r>
              <a:rPr lang="en-US" sz="1050" b="0" i="0" u="none" strike="noStrike" baseline="0" dirty="0" err="1">
                <a:latin typeface="NimbusRomNo9L-Regu"/>
              </a:rPr>
              <a:t>Panagou</a:t>
            </a:r>
            <a:r>
              <a:rPr lang="en-US" sz="1050" b="0" i="0" u="none" strike="noStrike" baseline="0" dirty="0">
                <a:latin typeface="NimbusRomNo9L-Regu"/>
              </a:rPr>
              <a:t>, “Autonomous spacecraft attitude reorientation using control barrier functions,” </a:t>
            </a:r>
            <a:r>
              <a:rPr lang="en-US" sz="1050" b="0" i="0" u="none" strike="noStrike" baseline="0" dirty="0">
                <a:latin typeface="NimbusRomNo9L-ReguItal"/>
              </a:rPr>
              <a:t>AIAA JGCD</a:t>
            </a:r>
            <a:r>
              <a:rPr lang="en-US" sz="1050" b="0" i="0" u="none" strike="noStrike" baseline="0" dirty="0">
                <a:latin typeface="NimbusRomNo9L-Regu"/>
              </a:rPr>
              <a:t>, 2023</a:t>
            </a:r>
            <a:endParaRPr lang="en-US" sz="1050" dirty="0"/>
          </a:p>
        </p:txBody>
      </p:sp>
      <p:pic>
        <p:nvPicPr>
          <p:cNvPr id="12" name="Picture 11" descr="\documentclass{article}&#10;\usepackage{amsmath}&#10;\pagestyle{empty}&#10;\begin{document}&#10;&#10;$\dot{\kappa}(t,x) = -\frac{(r - r_0)^\textrm{T}(\dot{r} - \dot{r}_0(t))}{\|r - r_0(t)\|}$&#10;&#10;&#10;\end{document}" title="IguanaTex Bitmap Display">
            <a:extLst>
              <a:ext uri="{FF2B5EF4-FFF2-40B4-BE49-F238E27FC236}">
                <a16:creationId xmlns:a16="http://schemas.microsoft.com/office/drawing/2014/main" id="{69609917-46B2-E01A-8114-34EABBF103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444174" y="2618232"/>
            <a:ext cx="2826666" cy="417524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dot{r}$&#10;&#10;&#10;\end{document}" title="IguanaTex Bitmap Display">
            <a:extLst>
              <a:ext uri="{FF2B5EF4-FFF2-40B4-BE49-F238E27FC236}">
                <a16:creationId xmlns:a16="http://schemas.microsoft.com/office/drawing/2014/main" id="{D98AD2ED-1563-0E21-741C-C17C84CB39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533374" y="2740899"/>
            <a:ext cx="105143" cy="172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72B5B-BF1F-2164-7A19-6326DEDD5630}"/>
              </a:ext>
            </a:extLst>
          </p:cNvPr>
          <p:cNvSpPr txBox="1"/>
          <p:nvPr/>
        </p:nvSpPr>
        <p:spPr>
          <a:xfrm>
            <a:off x="7541821" y="2469949"/>
            <a:ext cx="190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bound</a:t>
            </a:r>
            <a:br>
              <a:rPr lang="en-US" dirty="0"/>
            </a:br>
            <a:r>
              <a:rPr lang="en-US" dirty="0"/>
              <a:t>on</a:t>
            </a:r>
          </a:p>
        </p:txBody>
      </p:sp>
      <p:pic>
        <p:nvPicPr>
          <p:cNvPr id="20" name="Picture 19" descr="\documentclass{article}&#10;\usepackage{amsmath}&#10;\pagestyle{empty}&#10;\begin{document}&#10;&#10;$\ddot{\kappa}(t,x)$&#10;&#10;&#10;\end{document}" title="IguanaTex Bitmap Display">
            <a:extLst>
              <a:ext uri="{FF2B5EF4-FFF2-40B4-BE49-F238E27FC236}">
                <a16:creationId xmlns:a16="http://schemas.microsoft.com/office/drawing/2014/main" id="{9E3E71FB-3CA0-CCB9-0BDF-9EFFC8529C4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946302" y="2826994"/>
            <a:ext cx="652190" cy="2544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E452C4-3DBD-5606-BBC0-8B7FF0CB593F}"/>
              </a:ext>
            </a:extLst>
          </p:cNvPr>
          <p:cNvCxnSpPr>
            <a:cxnSpLocks/>
          </p:cNvCxnSpPr>
          <p:nvPr/>
        </p:nvCxnSpPr>
        <p:spPr>
          <a:xfrm flipH="1">
            <a:off x="7946302" y="3116280"/>
            <a:ext cx="129679" cy="41339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5C6A85-9AC3-FA84-1B30-A837C7152A68}"/>
              </a:ext>
            </a:extLst>
          </p:cNvPr>
          <p:cNvSpPr txBox="1"/>
          <p:nvPr/>
        </p:nvSpPr>
        <p:spPr>
          <a:xfrm>
            <a:off x="595382" y="4451468"/>
            <a:ext cx="76770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NimbusRomNo9L-Regu"/>
              </a:rPr>
              <a:t>[5] Nguyen and </a:t>
            </a:r>
            <a:r>
              <a:rPr lang="en-US" sz="1050" b="0" i="0" u="none" strike="noStrike" baseline="0" dirty="0" err="1">
                <a:latin typeface="NimbusRomNo9L-Regu"/>
              </a:rPr>
              <a:t>Sreenath</a:t>
            </a:r>
            <a:r>
              <a:rPr lang="en-US" sz="1050" b="0" i="0" u="none" strike="noStrike" baseline="0" dirty="0">
                <a:latin typeface="NimbusRomNo9L-Regu"/>
              </a:rPr>
              <a:t>, “Exponential control barrier functions for enforcing high relative-degree safety-critical constraints,” ACC, 2016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033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1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205E01-1674-C65C-E5A7-05C3139D9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Control law is zero if zero is a safe choice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0E9C8C-55F7-486D-C0AF-5E9E8F9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ITCBFs</a:t>
            </a:r>
          </a:p>
        </p:txBody>
      </p:sp>
      <p:pic>
        <p:nvPicPr>
          <p:cNvPr id="14" name="Picture 13" descr="\documentclass{article}&#10;\usepackage{amsmath}&#10;\pagestyle{empty}&#10;\begin{document}&#10;&#10;\begin{equation*}&#10;\dot{x} = \begin{bmatrix} x_3 \\ x_4 \\ \frac{-\mu x_1}{(x_1^2 + x_2^2)^{3/2}} \\ \frac{-\mu x_2}{(x_1^2 + x_2^2)^{3/2}} \end{bmatrix}&#10;,\;\;\;\;\;\;&#10;x^+ = \begin{bmatrix} x_1 \\ x_2 \\ x_3 + u_1 \\ x_4 + u_2 \end{bmatrix}&#10;,\;\;\;\;\;\;&#10;\Delta t = 3 \textrm{ s}&#10;\end{equation*}&#10;&#10;\end{document}" title="IguanaTex Bitmap Display">
            <a:extLst>
              <a:ext uri="{FF2B5EF4-FFF2-40B4-BE49-F238E27FC236}">
                <a16:creationId xmlns:a16="http://schemas.microsoft.com/office/drawing/2014/main" id="{D1A03809-5BE0-6D70-CAC9-C7E986D517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54154" y="801757"/>
            <a:ext cx="5218284" cy="1230171"/>
          </a:xfrm>
          <a:prstGeom prst="rect">
            <a:avLst/>
          </a:prstGeom>
        </p:spPr>
      </p:pic>
      <p:pic>
        <p:nvPicPr>
          <p:cNvPr id="8" name="Picture 7" descr="\documentclass{article}&#10;\usepackage{amsmath,amsfonts}&#10;\pagestyle{empty}&#10;\DeclareMathOperator*{\argmin}{arg\,min}&#10;\newcommand{\reals}[0]{\mathbb{R}}&#10;\newcommand{\transpose}{^\textrm{\textnormal{T}}}&#10;&#10;\begin{document}&#10;&#10;\begin{equation*}&#10;    u = \begin{cases} &#10;        0 &amp;  \psi_v(t+\Delta t, t, x) \leq \gamma_1 V(t,x)  \textrm{ and } \psi_{h_i}(t+\Delta t, t, x) \leq 0,\,\forall i\in \{1,2,3,4,5\} \\ &#10;        u^* &amp; \textrm{else} &#10;    \end{cases}&#10;\end{equation*}&#10;&#10;\end{document}" title="IguanaTex Bitmap Display">
            <a:extLst>
              <a:ext uri="{FF2B5EF4-FFF2-40B4-BE49-F238E27FC236}">
                <a16:creationId xmlns:a16="http://schemas.microsoft.com/office/drawing/2014/main" id="{083D86C3-DA0D-B0AD-1C11-D03EF946E3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039" y="2545191"/>
            <a:ext cx="8058515" cy="682971"/>
          </a:xfrm>
          <a:prstGeom prst="rect">
            <a:avLst/>
          </a:prstGeom>
        </p:spPr>
      </p:pic>
      <p:pic>
        <p:nvPicPr>
          <p:cNvPr id="11" name="Picture 10" descr="\documentclass{article}&#10;\usepackage{amsmath,amsfonts}&#10;\pagestyle{empty}&#10;\DeclareMathOperator*{\argmin}{arg\,min}&#10;\newcommand{\reals}[0]{\mathbb{R}}&#10;\newcommand{\transpose}{^\textrm{\textnormal{T}}}&#10;&#10;\begin{document}&#10;&#10;\begin{align*}&#10;    u^* &amp;= \argmin_{u\in\reals^2} u\transpose u \\&#10;    %&#10;        %&#10;        &amp;\;\;\; \textrm{s.t. } \psi_{h_i}(t+\Delta T,t,g(t,x,u)) \leq 0, \, \forall i\in\{1,2,3,4,5\} \label{eq:control_h} \\&#10;%&#10;    &amp;\;\;\;\;\;\;\;\;\; \textrm{(and other conditions on $V$)} \end{align*}&#10;&#10;&#10;\end{document}" title="IguanaTex Bitmap Display">
            <a:extLst>
              <a:ext uri="{FF2B5EF4-FFF2-40B4-BE49-F238E27FC236}">
                <a16:creationId xmlns:a16="http://schemas.microsoft.com/office/drawing/2014/main" id="{BC67D146-BB38-B9AF-6FEA-F0F6026E6A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53828" y="3686809"/>
            <a:ext cx="5391088" cy="11204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169D18-10ED-9230-F5B4-B77D2CDA2638}"/>
              </a:ext>
            </a:extLst>
          </p:cNvPr>
          <p:cNvSpPr txBox="1"/>
          <p:nvPr/>
        </p:nvSpPr>
        <p:spPr>
          <a:xfrm>
            <a:off x="7818783" y="1493331"/>
            <a:ext cx="13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 Obstacles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/>
              <a:t>5 ITCBFs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3462DB-CC1F-B236-97CB-7C2778D8164A}"/>
              </a:ext>
            </a:extLst>
          </p:cNvPr>
          <p:cNvCxnSpPr>
            <a:cxnSpLocks/>
          </p:cNvCxnSpPr>
          <p:nvPr/>
        </p:nvCxnSpPr>
        <p:spPr>
          <a:xfrm flipH="1">
            <a:off x="8110654" y="2069098"/>
            <a:ext cx="154142" cy="53982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494467-E341-CB2A-CA27-09A9CAB421C0}"/>
              </a:ext>
            </a:extLst>
          </p:cNvPr>
          <p:cNvSpPr txBox="1"/>
          <p:nvPr/>
        </p:nvSpPr>
        <p:spPr>
          <a:xfrm>
            <a:off x="634039" y="3270710"/>
            <a:ext cx="7910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and otherwise is computed as the quadratic program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7FB8E5-E100-9E3C-162F-954486FF7F5F}"/>
              </a:ext>
            </a:extLst>
          </p:cNvPr>
          <p:cNvCxnSpPr>
            <a:cxnSpLocks/>
          </p:cNvCxnSpPr>
          <p:nvPr/>
        </p:nvCxnSpPr>
        <p:spPr>
          <a:xfrm flipH="1">
            <a:off x="6185842" y="3821903"/>
            <a:ext cx="1400822" cy="34629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61E29B-3B3C-23BC-473C-8B6D29764DCE}"/>
              </a:ext>
            </a:extLst>
          </p:cNvPr>
          <p:cNvSpPr txBox="1"/>
          <p:nvPr/>
        </p:nvSpPr>
        <p:spPr>
          <a:xfrm>
            <a:off x="7449015" y="3505881"/>
            <a:ext cx="161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condition is affine in u</a:t>
            </a:r>
          </a:p>
        </p:txBody>
      </p:sp>
    </p:spTree>
    <p:extLst>
      <p:ext uri="{BB962C8B-B14F-4D97-AF65-F5344CB8AC3E}">
        <p14:creationId xmlns:p14="http://schemas.microsoft.com/office/powerpoint/2010/main" val="28299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5" grpId="0"/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D4ADFD-08C7-B592-8AF5-46316984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converted to Hill’s Frame for 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132A6-98BC-012B-4473-A2EEE365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Part I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3552E56-E80F-0D65-8B38-27BD6DEEF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" t="3428" r="12084"/>
          <a:stretch/>
        </p:blipFill>
        <p:spPr>
          <a:xfrm>
            <a:off x="431182" y="1328822"/>
            <a:ext cx="3743552" cy="3396475"/>
          </a:xfrm>
          <a:prstGeom prst="rect">
            <a:avLst/>
          </a:prstGeom>
        </p:spPr>
      </p:pic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FEFB912D-479F-D1EF-C8A2-296A35D4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21" y="2769967"/>
            <a:ext cx="4572000" cy="2040418"/>
          </a:xfrm>
          <a:prstGeom prst="rect">
            <a:avLst/>
          </a:prstGeom>
        </p:spPr>
      </p:pic>
      <p:pic>
        <p:nvPicPr>
          <p:cNvPr id="10" name="Picture 9" descr="A graph with blue and green squares&#10;&#10;Description automatically generated">
            <a:extLst>
              <a:ext uri="{FF2B5EF4-FFF2-40B4-BE49-F238E27FC236}">
                <a16:creationId xmlns:a16="http://schemas.microsoft.com/office/drawing/2014/main" id="{FAE85FD7-2DA9-BFBB-50AC-0CA97592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027" y="1122480"/>
            <a:ext cx="4572000" cy="16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4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42D4C-D22B-79FF-F811-79CD8D1C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962" y="1328822"/>
            <a:ext cx="4872037" cy="3263056"/>
          </a:xfrm>
        </p:spPr>
        <p:txBody>
          <a:bodyPr/>
          <a:lstStyle/>
          <a:p>
            <a:r>
              <a:rPr lang="en-US" dirty="0"/>
              <a:t>The strategy works up to 45 seconds of dwell time</a:t>
            </a:r>
          </a:p>
          <a:p>
            <a:r>
              <a:rPr lang="en-US" dirty="0"/>
              <a:t>At 60 seconds, the controller is so conservative that it turns away from the target</a:t>
            </a:r>
          </a:p>
          <a:p>
            <a:r>
              <a:rPr lang="en-US" dirty="0"/>
              <a:t>All trajectories used a lot of fuel (about 13x what a path planner achieved under the same constraints and time of convergence)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69741-9C3E-425E-8495-FD937DD9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Part I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FA7D9ED2-9651-294D-8DEC-5A5C588F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" t="3428" r="12084"/>
          <a:stretch/>
        </p:blipFill>
        <p:spPr>
          <a:xfrm>
            <a:off x="431182" y="1328822"/>
            <a:ext cx="3743552" cy="3396475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4CF4DE0-E4AE-6D01-7C08-42D33C4C560C}"/>
              </a:ext>
            </a:extLst>
          </p:cNvPr>
          <p:cNvSpPr txBox="1">
            <a:spLocks/>
          </p:cNvSpPr>
          <p:nvPr/>
        </p:nvSpPr>
        <p:spPr>
          <a:xfrm>
            <a:off x="261730" y="801757"/>
            <a:ext cx="8620539" cy="379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converted to Hill’s Frame for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43677F0D-34F3-F343-9A0A-C5E56C4608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3563" y="2160543"/>
            <a:ext cx="4114800" cy="1467220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94E36D74-9ABB-F979-E620-B6C143013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193" y="2149677"/>
            <a:ext cx="4114800" cy="14672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1A4386-4C97-E361-E6D3-EBA0E38E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801757"/>
            <a:ext cx="8620539" cy="4089911"/>
          </a:xfrm>
        </p:spPr>
        <p:txBody>
          <a:bodyPr/>
          <a:lstStyle/>
          <a:p>
            <a:r>
              <a:rPr lang="en-US" dirty="0"/>
              <a:t>The conservatism of       is quadratic in </a:t>
            </a:r>
          </a:p>
          <a:p>
            <a:r>
              <a:rPr lang="en-US" dirty="0"/>
              <a:t>Replace       with        predictions to reduce </a:t>
            </a:r>
            <a:br>
              <a:rPr lang="en-US" dirty="0"/>
            </a:br>
            <a:r>
              <a:rPr lang="en-US" dirty="0"/>
              <a:t>conservatism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Replace       in the control law with the vector </a:t>
            </a:r>
          </a:p>
          <a:p>
            <a:pPr lvl="1"/>
            <a:r>
              <a:rPr lang="en-US" dirty="0"/>
              <a:t>Analogous to MPC with a control horizon of 1 and a long state horizon</a:t>
            </a:r>
          </a:p>
          <a:p>
            <a:pPr lvl="1"/>
            <a:r>
              <a:rPr lang="en-US" dirty="0"/>
              <a:t>The controller is now a nonlinear program instead of quadratic program</a:t>
            </a:r>
          </a:p>
          <a:p>
            <a:pPr lvl="2"/>
            <a:r>
              <a:rPr lang="en-US" dirty="0"/>
              <a:t>Assume that this is acceptable because of the long time between actuations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145C41-A366-D177-5E44-41F6E55B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ITCBFs</a:t>
            </a:r>
          </a:p>
        </p:txBody>
      </p:sp>
      <p:pic>
        <p:nvPicPr>
          <p:cNvPr id="15" name="Picture 14" descr="\documentclass{article}&#10;\usepackage{amsmath}&#10;\pagestyle{empty}&#10;\begin{document}&#10;&#10;$\psi_h$&#10;&#10;&#10;\end{document}" title="IguanaTex Bitmap Display">
            <a:extLst>
              <a:ext uri="{FF2B5EF4-FFF2-40B4-BE49-F238E27FC236}">
                <a16:creationId xmlns:a16="http://schemas.microsoft.com/office/drawing/2014/main" id="{94ABE039-772B-7C59-4422-0AE56C2417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37926" y="875884"/>
            <a:ext cx="268190" cy="227048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\psi_h$&#10;&#10;&#10;\end{document}" title="IguanaTex Bitmap Display">
            <a:extLst>
              <a:ext uri="{FF2B5EF4-FFF2-40B4-BE49-F238E27FC236}">
                <a16:creationId xmlns:a16="http://schemas.microsoft.com/office/drawing/2014/main" id="{2227BD15-CF70-3D50-5BAC-3D9DE5BA56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87353" y="1245351"/>
            <a:ext cx="268190" cy="227048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\Delta T$&#10;&#10;&#10;\end{document}" title="IguanaTex Bitmap Display">
            <a:extLst>
              <a:ext uri="{FF2B5EF4-FFF2-40B4-BE49-F238E27FC236}">
                <a16:creationId xmlns:a16="http://schemas.microsoft.com/office/drawing/2014/main" id="{13C1D9A6-70BB-C965-A300-7846121DF9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85312" y="905620"/>
            <a:ext cx="377905" cy="181333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$n_\psi$&#10;&#10;&#10;\end{document}" title="IguanaTex Bitmap Display">
            <a:extLst>
              <a:ext uri="{FF2B5EF4-FFF2-40B4-BE49-F238E27FC236}">
                <a16:creationId xmlns:a16="http://schemas.microsoft.com/office/drawing/2014/main" id="{FAB45E04-B234-0272-1AF4-12F942D09D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447323" y="1325927"/>
            <a:ext cx="274286" cy="185905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\psi_h$&#10;&#10;&#10;\end{document}" title="IguanaTex Bitmap Display">
            <a:extLst>
              <a:ext uri="{FF2B5EF4-FFF2-40B4-BE49-F238E27FC236}">
                <a16:creationId xmlns:a16="http://schemas.microsoft.com/office/drawing/2014/main" id="{4460481E-16E6-6CB1-A1DE-A4FD6D8C9B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6645" y="3609170"/>
            <a:ext cx="268190" cy="227048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\psi_h^*$&#10;&#10;&#10;\end{document}" title="IguanaTex Bitmap Display">
            <a:extLst>
              <a:ext uri="{FF2B5EF4-FFF2-40B4-BE49-F238E27FC236}">
                <a16:creationId xmlns:a16="http://schemas.microsoft.com/office/drawing/2014/main" id="{2E4CABA8-EF03-5941-16DB-F36B556DD9E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34525" y="3598503"/>
            <a:ext cx="268190" cy="24838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$$\psi_h^*(\tau,t,x) = \begin{bmatrix} \psi_h(\tau_1, t, x) \\ %\psi_h(\tau_2, \tau_1, p(\tau_1,t,x)) \\&#10; \vdots \\ \psi_h(\tau_j, \tau_{j-1}, p(\tau_{j-1},t,x)) \\ \vdots \\ \psi_h(\tau_{n_\psi}, \tau_{n_\psi-1}, p(\tau_{n_\psi-1},t,x))  \end{bmatrix} $$&#10;\hspace{2.5in}where $\tau_j = t + \frac{j}{n_\psi}(\tau - t)$ &#10;&#10;&#10;\end{document}" title="IguanaTex Bitmap Display">
            <a:extLst>
              <a:ext uri="{FF2B5EF4-FFF2-40B4-BE49-F238E27FC236}">
                <a16:creationId xmlns:a16="http://schemas.microsoft.com/office/drawing/2014/main" id="{1C9B1755-3B76-3E21-F280-7EC2B96496E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52997" y="1677562"/>
            <a:ext cx="4304456" cy="1907812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72EE183-79F8-BFF1-4032-E9AA755201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13563" y="677024"/>
            <a:ext cx="4114800" cy="14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2467BA0-02C1-3FA2-4404-D90B94B4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773" t="4542" r="12040"/>
          <a:stretch/>
        </p:blipFill>
        <p:spPr>
          <a:xfrm>
            <a:off x="542692" y="1308409"/>
            <a:ext cx="3931920" cy="35118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B7FA3F-0E02-566E-EAF3-E48F0EB6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Part II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F156750-1221-021E-B552-AA13D7D3CF33}"/>
              </a:ext>
            </a:extLst>
          </p:cNvPr>
          <p:cNvSpPr txBox="1">
            <a:spLocks/>
          </p:cNvSpPr>
          <p:nvPr/>
        </p:nvSpPr>
        <p:spPr>
          <a:xfrm>
            <a:off x="261730" y="801757"/>
            <a:ext cx="8620539" cy="379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</a:t>
            </a:r>
          </a:p>
        </p:txBody>
      </p:sp>
      <p:pic>
        <p:nvPicPr>
          <p:cNvPr id="8" name="Picture 7" descr="\documentclass{article}&#10;\usepackage{amsmath}&#10;\pagestyle{empty}&#10;\begin{document}&#10;&#10;$n_\psi = 10$&#10;&#10;&#10;\end{document}" title="IguanaTex Bitmap Display">
            <a:extLst>
              <a:ext uri="{FF2B5EF4-FFF2-40B4-BE49-F238E27FC236}">
                <a16:creationId xmlns:a16="http://schemas.microsoft.com/office/drawing/2014/main" id="{F0D78BCB-995B-EBC7-29F0-47C5DCDBB3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2556" y="910402"/>
            <a:ext cx="879238" cy="242286"/>
          </a:xfrm>
          <a:prstGeom prst="rect">
            <a:avLst/>
          </a:prstGeom>
        </p:spPr>
      </p:pic>
      <p:pic>
        <p:nvPicPr>
          <p:cNvPr id="4" name="Picture 3" descr="A graph with green and purple dots&#10;&#10;Description automatically generated">
            <a:extLst>
              <a:ext uri="{FF2B5EF4-FFF2-40B4-BE49-F238E27FC236}">
                <a16:creationId xmlns:a16="http://schemas.microsoft.com/office/drawing/2014/main" id="{CB0CF840-BDCD-B624-69B0-8678149F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925032"/>
            <a:ext cx="4572000" cy="1632857"/>
          </a:xfrm>
          <a:prstGeom prst="rect">
            <a:avLst/>
          </a:prstGeom>
        </p:spPr>
      </p:pic>
      <p:pic>
        <p:nvPicPr>
          <p:cNvPr id="9" name="Picture 8" descr="A graph of 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22FEF80-3833-2C44-C7FD-3D77832C4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2762652"/>
            <a:ext cx="4572000" cy="20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56FB7-6F50-5405-E154-24FD80643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strategy works up to at least 420 s dwell time for the choice </a:t>
            </a:r>
          </a:p>
          <a:p>
            <a:r>
              <a:rPr lang="en-US" dirty="0"/>
              <a:t>The strategy works for longer dwell times at                  but convergence is slow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Fuel consumption and time to convergence are nonlinear with dwell time</a:t>
            </a:r>
          </a:p>
          <a:p>
            <a:r>
              <a:rPr lang="en-US" dirty="0"/>
              <a:t>The lowest fuel trajectory (of those simulated) was                            , which took 1.4x as much fuel as the path planned trajectory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A4D98-2E4D-2D9B-F926-2150725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Part II</a:t>
            </a:r>
          </a:p>
        </p:txBody>
      </p:sp>
      <p:pic>
        <p:nvPicPr>
          <p:cNvPr id="9" name="Picture 8" descr="\documentclass{article}&#10;\usepackage{amsmath}&#10;\pagestyle{empty}&#10;\begin{document}&#10;&#10;$n_\psi=10$&#10;&#10;&#10;\end{document}" title="IguanaTex Bitmap Display">
            <a:extLst>
              <a:ext uri="{FF2B5EF4-FFF2-40B4-BE49-F238E27FC236}">
                <a16:creationId xmlns:a16="http://schemas.microsoft.com/office/drawing/2014/main" id="{E0392A35-332B-63EA-4F6E-31F4E1D94F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4602" y="1281321"/>
            <a:ext cx="879238" cy="242286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n_\psi = 10$&#10;&#10;&#10;\end{document}" title="IguanaTex Bitmap Display">
            <a:extLst>
              <a:ext uri="{FF2B5EF4-FFF2-40B4-BE49-F238E27FC236}">
                <a16:creationId xmlns:a16="http://schemas.microsoft.com/office/drawing/2014/main" id="{234FA69E-FDE7-AC44-B38E-43FEADE5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64296" y="902968"/>
            <a:ext cx="879238" cy="242286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Delta T = 300 \textrm{ sec}$&#10;&#10;&#10;\end{document}" title="IguanaTex Bitmap Display">
            <a:extLst>
              <a:ext uri="{FF2B5EF4-FFF2-40B4-BE49-F238E27FC236}">
                <a16:creationId xmlns:a16="http://schemas.microsoft.com/office/drawing/2014/main" id="{0875EE0E-13B6-91B7-D594-324965F598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3894" y="3840539"/>
            <a:ext cx="1500952" cy="187429"/>
          </a:xfrm>
          <a:prstGeom prst="rect">
            <a:avLst/>
          </a:prstGeom>
        </p:spPr>
      </p:pic>
      <p:pic>
        <p:nvPicPr>
          <p:cNvPr id="13" name="Picture 12" descr="A graph with purple and blue squares&#10;&#10;Description automatically generated">
            <a:extLst>
              <a:ext uri="{FF2B5EF4-FFF2-40B4-BE49-F238E27FC236}">
                <a16:creationId xmlns:a16="http://schemas.microsoft.com/office/drawing/2014/main" id="{8F704D0F-0E5B-17A0-80CC-F03CF8739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955" y="1523607"/>
            <a:ext cx="4114800" cy="18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68640-C943-3538-2CE3-76F4A443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pic>
        <p:nvPicPr>
          <p:cNvPr id="6" name="Movie2_fast">
            <a:hlinkClick r:id="" action="ppaction://media"/>
            <a:extLst>
              <a:ext uri="{FF2B5EF4-FFF2-40B4-BE49-F238E27FC236}">
                <a16:creationId xmlns:a16="http://schemas.microsoft.com/office/drawing/2014/main" id="{18B6F041-2122-AE50-CA44-19A1DB1C42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0113" y="801688"/>
            <a:ext cx="4802187" cy="3790950"/>
          </a:xfrm>
        </p:spPr>
      </p:pic>
    </p:spTree>
    <p:extLst>
      <p:ext uri="{BB962C8B-B14F-4D97-AF65-F5344CB8AC3E}">
        <p14:creationId xmlns:p14="http://schemas.microsoft.com/office/powerpoint/2010/main" val="281021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8D8135-DF45-B067-C383-66B3031A6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CBFs to </a:t>
            </a:r>
            <a:r>
              <a:rPr lang="en-US" u="sng" dirty="0"/>
              <a:t>impulsive</a:t>
            </a:r>
            <a:r>
              <a:rPr lang="en-US" dirty="0"/>
              <a:t> systems with minimum </a:t>
            </a:r>
            <a:r>
              <a:rPr lang="en-US" u="sng" dirty="0"/>
              <a:t>dwell time</a:t>
            </a:r>
            <a:r>
              <a:rPr lang="en-US" dirty="0"/>
              <a:t> constraints</a:t>
            </a:r>
          </a:p>
          <a:p>
            <a:r>
              <a:rPr lang="en-US" dirty="0"/>
              <a:t>Impulses modeled as hybrid system but invariance conditions more similar to the sampled-data CBF literature</a:t>
            </a:r>
          </a:p>
          <a:p>
            <a:r>
              <a:rPr lang="en-US" dirty="0"/>
              <a:t>Larger dwell times generally reduce fuel consumption</a:t>
            </a:r>
          </a:p>
          <a:p>
            <a:pPr lvl="1"/>
            <a:r>
              <a:rPr lang="en-US" dirty="0"/>
              <a:t>Not a strict rule</a:t>
            </a:r>
          </a:p>
          <a:p>
            <a:pPr lvl="1"/>
            <a:r>
              <a:rPr lang="en-US" dirty="0"/>
              <a:t>Note that we did not set out to minimize fuel</a:t>
            </a:r>
          </a:p>
          <a:p>
            <a:r>
              <a:rPr lang="en-US" dirty="0"/>
              <a:t>We derived similar conditions for Lyapunov convergence in the paper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Consider </a:t>
            </a:r>
            <a:r>
              <a:rPr lang="en-US" u="sng" dirty="0"/>
              <a:t>robustness</a:t>
            </a:r>
            <a:r>
              <a:rPr lang="en-US" dirty="0"/>
              <a:t> to disturbances that occur during and/or between impulses</a:t>
            </a:r>
          </a:p>
          <a:p>
            <a:pPr lvl="1"/>
            <a:r>
              <a:rPr lang="en-US" dirty="0"/>
              <a:t>Using this technique in conjunction with optimal control methods to minimize fuel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2D6DC-8FB2-5E2B-7326-81EB09C4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972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D428-B11E-435E-537F-0181841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Our Sponsors</a:t>
            </a:r>
          </a:p>
        </p:txBody>
      </p:sp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EAC9B931-D837-6D22-998C-C23B1091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64" y="1646999"/>
            <a:ext cx="2089267" cy="20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XB Foundation - FXB | Ending poverty, restoring dignity - FXB | Ending  poverty, restoring dignity">
            <a:extLst>
              <a:ext uri="{FF2B5EF4-FFF2-40B4-BE49-F238E27FC236}">
                <a16:creationId xmlns:a16="http://schemas.microsoft.com/office/drawing/2014/main" id="{B3BDE61D-FE2C-3BE4-8191-6A83BB5B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3" y="74295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2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54DA8-B3FA-2A62-14FB-E17FD02D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766037"/>
            <a:ext cx="8620539" cy="3790121"/>
          </a:xfrm>
        </p:spPr>
        <p:txBody>
          <a:bodyPr/>
          <a:lstStyle/>
          <a:p>
            <a:r>
              <a:rPr lang="en-US" dirty="0"/>
              <a:t>State constrained control for satellites</a:t>
            </a:r>
          </a:p>
          <a:p>
            <a:r>
              <a:rPr lang="en-US" dirty="0"/>
              <a:t>Problem setup</a:t>
            </a:r>
          </a:p>
          <a:p>
            <a:pPr lvl="1"/>
            <a:r>
              <a:rPr lang="en-US" dirty="0"/>
              <a:t>One controlled satellite needs to navigate </a:t>
            </a:r>
            <a:br>
              <a:rPr lang="en-US" dirty="0"/>
            </a:br>
            <a:r>
              <a:rPr lang="en-US" dirty="0"/>
              <a:t>in the vicinity of other objects in space</a:t>
            </a:r>
          </a:p>
          <a:p>
            <a:r>
              <a:rPr lang="en-US" dirty="0"/>
              <a:t>Control Barrier Functions (CBFs) are a </a:t>
            </a:r>
            <a:br>
              <a:rPr lang="en-US" dirty="0"/>
            </a:br>
            <a:r>
              <a:rPr lang="en-US" dirty="0"/>
              <a:t>promising solution</a:t>
            </a:r>
          </a:p>
          <a:p>
            <a:r>
              <a:rPr lang="en-US" dirty="0"/>
              <a:t>CBFs usually run in continuous time</a:t>
            </a:r>
          </a:p>
          <a:p>
            <a:r>
              <a:rPr lang="en-US" dirty="0"/>
              <a:t>Most satellites possess </a:t>
            </a:r>
            <a:r>
              <a:rPr lang="en-US" u="sng" dirty="0"/>
              <a:t>impulsive actuators</a:t>
            </a:r>
          </a:p>
          <a:p>
            <a:r>
              <a:rPr lang="en-US" dirty="0"/>
              <a:t>After an impulse, the satellite must wait a</a:t>
            </a:r>
            <a:br>
              <a:rPr lang="en-US" dirty="0"/>
            </a:br>
            <a:r>
              <a:rPr lang="en-US" dirty="0"/>
              <a:t>specified </a:t>
            </a:r>
            <a:r>
              <a:rPr lang="en-US" u="sng" dirty="0"/>
              <a:t>dwell time</a:t>
            </a:r>
            <a:r>
              <a:rPr lang="en-US" dirty="0"/>
              <a:t> before the actuator can</a:t>
            </a:r>
            <a:br>
              <a:rPr lang="en-US" dirty="0"/>
            </a:br>
            <a:r>
              <a:rPr lang="en-US" dirty="0"/>
              <a:t>be used again</a:t>
            </a:r>
          </a:p>
          <a:p>
            <a:r>
              <a:rPr lang="en-US" dirty="0"/>
              <a:t>Also relevant to chemical/population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E264C-D049-ED18-BEEA-41159EC8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FCA973-231E-1B6C-7146-2B1259DCCEE8}"/>
              </a:ext>
            </a:extLst>
          </p:cNvPr>
          <p:cNvGrpSpPr/>
          <p:nvPr/>
        </p:nvGrpSpPr>
        <p:grpSpPr>
          <a:xfrm>
            <a:off x="5200651" y="737791"/>
            <a:ext cx="3943349" cy="1941860"/>
            <a:chOff x="5200651" y="737791"/>
            <a:chExt cx="3943349" cy="1941860"/>
          </a:xfrm>
        </p:grpSpPr>
        <p:pic>
          <p:nvPicPr>
            <p:cNvPr id="2050" name="Picture 2" descr="ESA - In-Orbit Servicing: Target inspection">
              <a:extLst>
                <a:ext uri="{FF2B5EF4-FFF2-40B4-BE49-F238E27FC236}">
                  <a16:creationId xmlns:a16="http://schemas.microsoft.com/office/drawing/2014/main" id="{50C24FF0-D53D-4B68-6CB2-0E3A920303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0" r="7415" b="34306"/>
            <a:stretch/>
          </p:blipFill>
          <p:spPr bwMode="auto">
            <a:xfrm>
              <a:off x="5200651" y="737791"/>
              <a:ext cx="3879056" cy="194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383DFC-95B1-4180-9617-53F7CF646EBB}"/>
                </a:ext>
              </a:extLst>
            </p:cNvPr>
            <p:cNvSpPr txBox="1"/>
            <p:nvPr/>
          </p:nvSpPr>
          <p:spPr>
            <a:xfrm>
              <a:off x="8290608" y="737791"/>
              <a:ext cx="8533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Credit: ESA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1FA6D2-88B4-FEAB-728E-649F67CA5AAB}"/>
              </a:ext>
            </a:extLst>
          </p:cNvPr>
          <p:cNvGrpSpPr/>
          <p:nvPr/>
        </p:nvGrpSpPr>
        <p:grpSpPr>
          <a:xfrm>
            <a:off x="6312797" y="2733209"/>
            <a:ext cx="2831203" cy="2006376"/>
            <a:chOff x="6312797" y="2733209"/>
            <a:chExt cx="2831203" cy="200637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2877932-8A3D-A0CD-082B-D1AF138CC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15"/>
            <a:stretch/>
          </p:blipFill>
          <p:spPr bwMode="auto">
            <a:xfrm>
              <a:off x="6312797" y="2733209"/>
              <a:ext cx="2700337" cy="19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27EED-3137-1C02-102D-FFC76234C1AA}"/>
                </a:ext>
              </a:extLst>
            </p:cNvPr>
            <p:cNvSpPr txBox="1"/>
            <p:nvPr/>
          </p:nvSpPr>
          <p:spPr>
            <a:xfrm>
              <a:off x="7829550" y="4477975"/>
              <a:ext cx="13144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Credit: AMPAC-ISP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9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90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E27A0-FCFB-1676-D7F1-6CEFF5C6F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/>
              <a:t>The controlled spacecraft avoids all other </a:t>
            </a:r>
            <a:br>
              <a:rPr lang="en-US" dirty="0"/>
            </a:br>
            <a:r>
              <a:rPr lang="en-US" dirty="0"/>
              <a:t>objects in its vicinity</a:t>
            </a:r>
          </a:p>
          <a:p>
            <a:pPr lvl="1"/>
            <a:r>
              <a:rPr lang="en-US" dirty="0"/>
              <a:t>Equivalently, the spacecraft stays within a </a:t>
            </a:r>
            <a:br>
              <a:rPr lang="en-US" dirty="0"/>
            </a:br>
            <a:r>
              <a:rPr lang="en-US" dirty="0"/>
              <a:t>specified safe set</a:t>
            </a:r>
          </a:p>
          <a:p>
            <a:r>
              <a:rPr lang="en-US" dirty="0"/>
              <a:t>Convergence</a:t>
            </a:r>
          </a:p>
          <a:p>
            <a:pPr lvl="1"/>
            <a:r>
              <a:rPr lang="en-US" dirty="0"/>
              <a:t>The controlled spacecraft reaches a target state</a:t>
            </a:r>
          </a:p>
          <a:p>
            <a:r>
              <a:rPr lang="en-US" dirty="0"/>
              <a:t>Both subject to the actuator dynamics</a:t>
            </a:r>
          </a:p>
          <a:p>
            <a:r>
              <a:rPr lang="en-US" dirty="0"/>
              <a:t>Real time instead of trajectory planning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BCF6D-2C7F-B3D9-9C23-B36CC6F2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B58BE1-17DE-6A11-D1F4-79FC8FDAC05A}"/>
              </a:ext>
            </a:extLst>
          </p:cNvPr>
          <p:cNvGrpSpPr/>
          <p:nvPr/>
        </p:nvGrpSpPr>
        <p:grpSpPr>
          <a:xfrm>
            <a:off x="5655626" y="668337"/>
            <a:ext cx="3488374" cy="4224528"/>
            <a:chOff x="4754011" y="446441"/>
            <a:chExt cx="3488374" cy="42062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6EC043-2AEF-1359-E64B-376639429E21}"/>
                </a:ext>
              </a:extLst>
            </p:cNvPr>
            <p:cNvSpPr/>
            <p:nvPr/>
          </p:nvSpPr>
          <p:spPr>
            <a:xfrm>
              <a:off x="4754011" y="446441"/>
              <a:ext cx="3488374" cy="42062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DAC3D30-D46A-202B-B860-69837DAB3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274" y="495985"/>
              <a:ext cx="1673450" cy="61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diagram of a path&#10;&#10;Description automatically generated">
              <a:extLst>
                <a:ext uri="{FF2B5EF4-FFF2-40B4-BE49-F238E27FC236}">
                  <a16:creationId xmlns:a16="http://schemas.microsoft.com/office/drawing/2014/main" id="{190F6627-AC6E-F1F8-47C9-0C8368858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30"/>
            <a:stretch/>
          </p:blipFill>
          <p:spPr>
            <a:xfrm>
              <a:off x="4987996" y="1035735"/>
              <a:ext cx="3209639" cy="3262652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76A1D262-3447-DBD4-8FE6-8B2EA9FC0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9987">
              <a:off x="5840286" y="1918965"/>
              <a:ext cx="1044309" cy="93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272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CBFs are a tool for set invariance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3200" dirty="0"/>
            </a:br>
            <a:endParaRPr lang="en-US" sz="2000" dirty="0"/>
          </a:p>
          <a:p>
            <a:r>
              <a:rPr lang="en-US" dirty="0"/>
              <a:t>Assume that we already know how to pick 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Control Barrier Functions</a:t>
            </a:r>
          </a:p>
        </p:txBody>
      </p:sp>
      <p:pic>
        <p:nvPicPr>
          <p:cNvPr id="37" name="Picture 36" descr="\documentclass{article}&#10;\usepackage{amsmath}&#10;\pagestyle{empty}&#10;\begin{document}&#10;&#10;\begin{gather*}&#10;\dot{x} = f(t,x,u)&#10;\end{gather*}&#10;&#10;&#10;\end{document}" title="IguanaTex Bitmap Display">
            <a:extLst>
              <a:ext uri="{FF2B5EF4-FFF2-40B4-BE49-F238E27FC236}">
                <a16:creationId xmlns:a16="http://schemas.microsoft.com/office/drawing/2014/main" id="{CAB5D86E-0AE8-9325-143C-5D8D06D9E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54542" y="1803279"/>
            <a:ext cx="1263085" cy="229029"/>
          </a:xfrm>
          <a:prstGeom prst="rect">
            <a:avLst/>
          </a:prstGeom>
        </p:spPr>
      </p:pic>
      <p:pic>
        <p:nvPicPr>
          <p:cNvPr id="65" name="Picture 64" descr="\documentclass{article}&#10;\usepackage{amsmath}&#10;\pagestyle{empty}&#10;\begin{document}&#10;&#10;\begin{gather*}&#10;\begin{cases} \dot{x} = f(t,x,u) &amp; (t,x)\in\mathcal{C} \\ x^+ = g(t,x,u) &amp; (t,x)\in\mathcal{D} \end{cases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3309D632-FE7B-F80B-D0BC-F5AC7C07F0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44556" y="1576307"/>
            <a:ext cx="2748342" cy="682971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\begin{gather*}&#10;\mathcal{S}_\textrm{safe}(t) = \{ x \in \mathcal{X} \mid \kappa(t,x) \leq 0 \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E87C7621-91BA-DA3A-E77D-9CEBDD967C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6913" y="2310414"/>
            <a:ext cx="3054171" cy="229029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 title="IguanaTex Bitmap Display">
            <a:extLst>
              <a:ext uri="{FF2B5EF4-FFF2-40B4-BE49-F238E27FC236}">
                <a16:creationId xmlns:a16="http://schemas.microsoft.com/office/drawing/2014/main" id="{0565F4C3-E473-169B-0CAE-4F37B084F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6913" y="2866627"/>
            <a:ext cx="3997714" cy="229029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\begin{align*}&#10;\dot{h}(t,x,u) \leq \alpha(-h(t,x))&amp; \\ \textrm{ where } \alpha&amp;\in\mathcal{K}&#10;\end{align*}&#10;&#10;&#10;\end{document}" title="IguanaTex Bitmap Display">
            <a:extLst>
              <a:ext uri="{FF2B5EF4-FFF2-40B4-BE49-F238E27FC236}">
                <a16:creationId xmlns:a16="http://schemas.microsoft.com/office/drawing/2014/main" id="{57F96F76-AA62-2A69-5C63-D19C4EDA2F5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432929" y="3368655"/>
            <a:ext cx="2712686" cy="56365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gather*}&#10;\begin{cases} \dot{h}(t,x,u) \leq \alpha(-h(t,x)) &amp; (t,x)\in \mathcal{C} \\ h(t,g(t,x,u)) \leq 0 &amp; (t,x)\in\mathcal{D} 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3C018CE1-05BC-7EC8-18A4-6F50CEB778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44556" y="3237099"/>
            <a:ext cx="3602742" cy="6829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3F3FDC-932C-B7FD-D9A5-EE82E4F8A122}"/>
              </a:ext>
            </a:extLst>
          </p:cNvPr>
          <p:cNvSpPr txBox="1"/>
          <p:nvPr/>
        </p:nvSpPr>
        <p:spPr>
          <a:xfrm>
            <a:off x="1678604" y="1211320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Continuous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6F8D3A-503F-9751-259D-10C740EFFF37}"/>
              </a:ext>
            </a:extLst>
          </p:cNvPr>
          <p:cNvSpPr txBox="1"/>
          <p:nvPr/>
        </p:nvSpPr>
        <p:spPr>
          <a:xfrm>
            <a:off x="6477345" y="121132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Hybrid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AACA984-6EF1-220E-8374-A8EEEF2E3971}"/>
              </a:ext>
            </a:extLst>
          </p:cNvPr>
          <p:cNvSpPr/>
          <p:nvPr/>
        </p:nvSpPr>
        <p:spPr>
          <a:xfrm>
            <a:off x="3832303" y="1752771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C1FA416-ACFC-C736-0606-8AE67337CF1E}"/>
              </a:ext>
            </a:extLst>
          </p:cNvPr>
          <p:cNvSpPr/>
          <p:nvPr/>
        </p:nvSpPr>
        <p:spPr>
          <a:xfrm>
            <a:off x="3866664" y="3368655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\documentclass{article}&#10;\usepackage{amsmath}&#10;\pagestyle{empty}&#10;\begin{document}&#10;&#10;&#10;$\mathcal{S}_\textrm{cbf} \subseteq\mathcal{S}_\textrm{safe}$&#10;&#10;\end{document}" title="IguanaTex Bitmap Display">
            <a:extLst>
              <a:ext uri="{FF2B5EF4-FFF2-40B4-BE49-F238E27FC236}">
                <a16:creationId xmlns:a16="http://schemas.microsoft.com/office/drawing/2014/main" id="{5162F0ED-55B7-722D-62D1-F570444E3C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05035" y="4147348"/>
            <a:ext cx="1121828" cy="196114"/>
          </a:xfrm>
          <a:prstGeom prst="rect">
            <a:avLst/>
          </a:prstGeom>
        </p:spPr>
      </p:pic>
      <p:pic>
        <p:nvPicPr>
          <p:cNvPr id="63" name="Picture 62" descr="\documentclass{article}&#10;\usepackage{amsmath,amsfonts}&#10;\pagestyle{empty}&#10;\begin{document}&#10;&#10;$h:\mathcal{T}\times\mathcal{X}\rightarrow\mathbb{R}$&#10;&#10;&#10;\end{document}" title="IguanaTex Bitmap Display">
            <a:extLst>
              <a:ext uri="{FF2B5EF4-FFF2-40B4-BE49-F238E27FC236}">
                <a16:creationId xmlns:a16="http://schemas.microsoft.com/office/drawing/2014/main" id="{CAD340BC-B442-9BEE-9A02-2922C01896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156821" y="4521485"/>
            <a:ext cx="1479771" cy="179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7E571-BDB1-1699-22A9-59C520C758F2}"/>
              </a:ext>
            </a:extLst>
          </p:cNvPr>
          <p:cNvSpPr txBox="1"/>
          <p:nvPr/>
        </p:nvSpPr>
        <p:spPr>
          <a:xfrm>
            <a:off x="603577" y="4026860"/>
            <a:ext cx="5952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is sufficient to render state trajectories always inside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3ECED-90BC-DAF5-BC22-21B2B48A2D19}"/>
              </a:ext>
            </a:extLst>
          </p:cNvPr>
          <p:cNvSpPr txBox="1"/>
          <p:nvPr/>
        </p:nvSpPr>
        <p:spPr>
          <a:xfrm>
            <a:off x="5269705" y="747460"/>
            <a:ext cx="391965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NimbusRomNo9L-Regu"/>
              </a:rPr>
              <a:t>[1] Chai and </a:t>
            </a:r>
            <a:r>
              <a:rPr lang="en-US" sz="1050" b="0" i="0" u="none" strike="noStrike" baseline="0" dirty="0" err="1">
                <a:latin typeface="NimbusRomNo9L-Regu"/>
              </a:rPr>
              <a:t>Sanfelice</a:t>
            </a:r>
            <a:r>
              <a:rPr lang="en-US" sz="1050" b="0" i="0" u="none" strike="noStrike" baseline="0" dirty="0">
                <a:latin typeface="NimbusRomNo9L-Regu"/>
              </a:rPr>
              <a:t>, “Forward invariance of sets for hybrid</a:t>
            </a:r>
          </a:p>
          <a:p>
            <a:pPr algn="l"/>
            <a:r>
              <a:rPr lang="en-US" sz="1050" b="0" i="0" u="none" strike="noStrike" baseline="0" dirty="0">
                <a:latin typeface="NimbusRomNo9L-Regu"/>
              </a:rPr>
              <a:t>dynamical systems (part ii),” </a:t>
            </a:r>
            <a:r>
              <a:rPr lang="en-US" sz="1050" dirty="0">
                <a:latin typeface="NimbusRomNo9L-ReguItal"/>
              </a:rPr>
              <a:t>TAC</a:t>
            </a:r>
            <a:r>
              <a:rPr lang="en-US" sz="1050" b="0" i="0" u="none" strike="noStrike" baseline="0" dirty="0">
                <a:latin typeface="NimbusRomNo9L-Regu"/>
              </a:rPr>
              <a:t>, 2021.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820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 animBg="1"/>
      <p:bldP spid="52" grpId="0" animBg="1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Control Barrier Functions (CBFs) are a tool for set invariance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Control Barrier Functions</a:t>
            </a:r>
          </a:p>
        </p:txBody>
      </p:sp>
      <p:pic>
        <p:nvPicPr>
          <p:cNvPr id="37" name="Picture 36" descr="\documentclass{article}&#10;\usepackage{amsmath}&#10;\pagestyle{empty}&#10;\begin{document}&#10;&#10;\begin{gather*}&#10;\dot{x} = f(t,x,u)&#10;\end{gather*}&#10;&#10;&#10;\end{document}" title="IguanaTex Bitmap Display">
            <a:extLst>
              <a:ext uri="{FF2B5EF4-FFF2-40B4-BE49-F238E27FC236}">
                <a16:creationId xmlns:a16="http://schemas.microsoft.com/office/drawing/2014/main" id="{CAB5D86E-0AE8-9325-143C-5D8D06D9E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54542" y="1803279"/>
            <a:ext cx="1263085" cy="229029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\begin{gather*}&#10;\begin{cases} \dot{x} = f(t,x,u) \\ u(t) = \underbrace{u(t_k)}_{u_k}, \forall t\in[t_k,t_k+T) \end{cases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10EF3EC7-FB88-A7AF-AD59-2ADAB89CA1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64219" y="1576307"/>
            <a:ext cx="3007540" cy="957257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\begin{gather*}&#10;\mathcal{S}_\textrm{safe}(t) = \{ x \in \mathcal{X} \mid \kappa(t,x) \leq 0 \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E87C7621-91BA-DA3A-E77D-9CEBDD967C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6913" y="2310414"/>
            <a:ext cx="3054171" cy="229029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 title="IguanaTex Bitmap Display">
            <a:extLst>
              <a:ext uri="{FF2B5EF4-FFF2-40B4-BE49-F238E27FC236}">
                <a16:creationId xmlns:a16="http://schemas.microsoft.com/office/drawing/2014/main" id="{0565F4C3-E473-169B-0CAE-4F37B084F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6913" y="2866627"/>
            <a:ext cx="3997714" cy="229029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\begin{align*}&#10;\dot{h}(t,x,u) \leq \alpha(-h(t,x))&amp; \\ \textrm{ where } \alpha&amp;\in\mathcal{K}&#10;\end{align*}&#10;&#10;&#10;\end{document}" title="IguanaTex Bitmap Display">
            <a:extLst>
              <a:ext uri="{FF2B5EF4-FFF2-40B4-BE49-F238E27FC236}">
                <a16:creationId xmlns:a16="http://schemas.microsoft.com/office/drawing/2014/main" id="{57F96F76-AA62-2A69-5C63-D19C4EDA2F5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432929" y="3368655"/>
            <a:ext cx="2712686" cy="563656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\begin{align*}&#10;h(t_k,x_k) + \dot{h}(t_k,x_k,u_k) T + \epsilon \leq 0&#10;\end{align*}&#10;&#10;&#10;\end{document}" title="IguanaTex Bitmap Display">
            <a:extLst>
              <a:ext uri="{FF2B5EF4-FFF2-40B4-BE49-F238E27FC236}">
                <a16:creationId xmlns:a16="http://schemas.microsoft.com/office/drawing/2014/main" id="{48E60F86-052E-707F-F5BB-7533630057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47301" y="3390382"/>
            <a:ext cx="3244801" cy="2701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3F3FDC-932C-B7FD-D9A5-EE82E4F8A122}"/>
              </a:ext>
            </a:extLst>
          </p:cNvPr>
          <p:cNvSpPr txBox="1"/>
          <p:nvPr/>
        </p:nvSpPr>
        <p:spPr>
          <a:xfrm>
            <a:off x="1678604" y="1211320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Continuous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6F8D3A-503F-9751-259D-10C740EFFF37}"/>
              </a:ext>
            </a:extLst>
          </p:cNvPr>
          <p:cNvSpPr txBox="1"/>
          <p:nvPr/>
        </p:nvSpPr>
        <p:spPr>
          <a:xfrm>
            <a:off x="6469911" y="1211320"/>
            <a:ext cx="15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Sampled-Data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94541-3C33-02D3-E25B-1A1BBE32BBB4}"/>
              </a:ext>
            </a:extLst>
          </p:cNvPr>
          <p:cNvSpPr txBox="1"/>
          <p:nvPr/>
        </p:nvSpPr>
        <p:spPr>
          <a:xfrm>
            <a:off x="5462158" y="3661384"/>
            <a:ext cx="319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    is a bound on higher order terms</a:t>
            </a:r>
          </a:p>
        </p:txBody>
      </p:sp>
      <p:pic>
        <p:nvPicPr>
          <p:cNvPr id="22" name="Picture 21" descr="\documentclass{article}&#10;\usepackage{amsmath}&#10;\pagestyle{empty}&#10;\begin{document}&#10;&#10;$\epsilon$&#10;&#10;&#10;\end{document}" title="IguanaTex Bitmap Display">
            <a:extLst>
              <a:ext uri="{FF2B5EF4-FFF2-40B4-BE49-F238E27FC236}">
                <a16:creationId xmlns:a16="http://schemas.microsoft.com/office/drawing/2014/main" id="{CAF0E34A-2023-9006-0760-4F2504CBCD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35309" y="3823792"/>
            <a:ext cx="76800" cy="101486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BE504314-8770-3A4A-A9FB-EF1CA00AC43E}"/>
              </a:ext>
            </a:extLst>
          </p:cNvPr>
          <p:cNvSpPr/>
          <p:nvPr/>
        </p:nvSpPr>
        <p:spPr>
          <a:xfrm>
            <a:off x="3832303" y="1752771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5CD31D-DD73-33AC-6FE8-4010B5D4F078}"/>
              </a:ext>
            </a:extLst>
          </p:cNvPr>
          <p:cNvSpPr/>
          <p:nvPr/>
        </p:nvSpPr>
        <p:spPr>
          <a:xfrm>
            <a:off x="3866664" y="3368655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BF56-CAEB-BDCB-EC62-3B580D87DBC1}"/>
              </a:ext>
            </a:extLst>
          </p:cNvPr>
          <p:cNvSpPr txBox="1"/>
          <p:nvPr/>
        </p:nvSpPr>
        <p:spPr>
          <a:xfrm>
            <a:off x="-25495" y="4031451"/>
            <a:ext cx="559761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NimbusRomNo9L-Regu"/>
              </a:rPr>
              <a:t>[2] Breeden, Garg, and </a:t>
            </a:r>
            <a:r>
              <a:rPr lang="en-US" sz="1050" b="0" i="0" u="none" strike="noStrike" baseline="0" dirty="0" err="1">
                <a:latin typeface="NimbusRomNo9L-Regu"/>
              </a:rPr>
              <a:t>Panagou</a:t>
            </a:r>
            <a:r>
              <a:rPr lang="en-US" sz="1050" b="0" i="0" u="none" strike="noStrike" baseline="0" dirty="0">
                <a:latin typeface="NimbusRomNo9L-Regu"/>
              </a:rPr>
              <a:t>, “Control barrier functions in sampled-data systems,” </a:t>
            </a:r>
            <a:r>
              <a:rPr lang="en-US" sz="1050" b="0" i="0" u="none" strike="noStrike" baseline="0" dirty="0">
                <a:latin typeface="NimbusRomNo9L-ReguItal"/>
              </a:rPr>
              <a:t>LCSS</a:t>
            </a:r>
            <a:r>
              <a:rPr lang="en-US" sz="1050" b="0" i="0" u="none" strike="noStrike" baseline="0" dirty="0">
                <a:latin typeface="NimbusRomNo9L-Regu"/>
              </a:rPr>
              <a:t>, 2022.</a:t>
            </a:r>
          </a:p>
          <a:p>
            <a:pPr algn="l"/>
            <a:r>
              <a:rPr lang="en-US" sz="1050" b="0" i="0" u="none" strike="noStrike" baseline="0" dirty="0">
                <a:latin typeface="NimbusRomNo9L-Regu"/>
              </a:rPr>
              <a:t>[3] Shaw Cortez</a:t>
            </a:r>
            <a:r>
              <a:rPr lang="en-US" sz="1050" dirty="0">
                <a:latin typeface="NimbusRomNo9L-Regu"/>
              </a:rPr>
              <a:t> </a:t>
            </a:r>
            <a:r>
              <a:rPr lang="en-US" sz="1050" b="0" i="0" u="none" strike="noStrike" baseline="0" dirty="0">
                <a:latin typeface="NimbusRomNo9L-Regu"/>
              </a:rPr>
              <a:t>et al., “Control barrier functions for mechanical systems: Theory and application to robotic grasping,” </a:t>
            </a:r>
            <a:r>
              <a:rPr lang="en-US" sz="1050" b="0" i="0" u="none" strike="noStrike" baseline="0" dirty="0">
                <a:latin typeface="NimbusRomNo9L-ReguItal"/>
              </a:rPr>
              <a:t>TCST</a:t>
            </a:r>
            <a:r>
              <a:rPr lang="en-US" sz="1050" b="0" i="0" u="none" strike="noStrike" baseline="0" dirty="0">
                <a:latin typeface="NimbusRomNo9L-Regu"/>
              </a:rPr>
              <a:t>, 2019.</a:t>
            </a:r>
          </a:p>
          <a:p>
            <a:pPr algn="l"/>
            <a:r>
              <a:rPr lang="en-US" sz="1050" b="0" i="0" u="none" strike="noStrike" baseline="0" dirty="0">
                <a:latin typeface="NimbusRomNo9L-Regu"/>
              </a:rPr>
              <a:t>[4] Yang, </a:t>
            </a:r>
            <a:r>
              <a:rPr lang="en-US" sz="1050" b="0" i="0" u="none" strike="noStrike" baseline="0" dirty="0" err="1">
                <a:latin typeface="NimbusRomNo9L-Regu"/>
              </a:rPr>
              <a:t>Belta</a:t>
            </a:r>
            <a:r>
              <a:rPr lang="en-US" sz="1050" b="0" i="0" u="none" strike="noStrike" baseline="0" dirty="0">
                <a:latin typeface="NimbusRomNo9L-Regu"/>
              </a:rPr>
              <a:t>, and Tron, “Self-triggered control for safety critical systems using control barrier functions,” ACC, 2019.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5987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0" grpId="0"/>
      <p:bldP spid="23" grpId="0" animBg="1"/>
      <p:bldP spid="2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FA359E-4979-FBB2-9B82-18E8339A572B}"/>
              </a:ext>
            </a:extLst>
          </p:cNvPr>
          <p:cNvSpPr/>
          <p:nvPr/>
        </p:nvSpPr>
        <p:spPr>
          <a:xfrm>
            <a:off x="5615795" y="3158956"/>
            <a:ext cx="3520440" cy="1721044"/>
          </a:xfrm>
          <a:prstGeom prst="rect">
            <a:avLst/>
          </a:prstGeom>
          <a:solidFill>
            <a:srgbClr val="00FF00">
              <a:alpha val="69804"/>
            </a:srgbClr>
          </a:solidFill>
          <a:ln>
            <a:solidFill>
              <a:srgbClr val="00C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A4F7643-9DCB-7B88-EC73-E488092AF3F9}"/>
              </a:ext>
            </a:extLst>
          </p:cNvPr>
          <p:cNvSpPr/>
          <p:nvPr/>
        </p:nvSpPr>
        <p:spPr>
          <a:xfrm>
            <a:off x="4132373" y="4254402"/>
            <a:ext cx="372720" cy="29516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05B83B0-670E-679E-0C6B-9E8BEF8514DE}"/>
              </a:ext>
            </a:extLst>
          </p:cNvPr>
          <p:cNvSpPr/>
          <p:nvPr/>
        </p:nvSpPr>
        <p:spPr>
          <a:xfrm>
            <a:off x="3734223" y="3078472"/>
            <a:ext cx="274320" cy="295168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General hybrid system: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000" b="1" u="sng" dirty="0"/>
              <a:t>Rule 0:</a:t>
            </a:r>
            <a:r>
              <a:rPr lang="en-US" sz="2000" dirty="0"/>
              <a:t> control is applied only via impulses and</a:t>
            </a:r>
            <a:br>
              <a:rPr lang="en-US" sz="2000" dirty="0"/>
            </a:br>
            <a:r>
              <a:rPr lang="en-US" sz="2000" dirty="0"/>
              <a:t>impulses only occur due to control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u="sng" dirty="0"/>
              <a:t>Rule 1:</a:t>
            </a:r>
            <a:r>
              <a:rPr lang="en-US" sz="2000" dirty="0"/>
              <a:t> the controller is sampled with fixed period </a:t>
            </a:r>
            <a:br>
              <a:rPr lang="en-US" sz="2000" dirty="0"/>
            </a:br>
            <a:r>
              <a:rPr lang="en-US" dirty="0"/>
              <a:t>and an impulse can only be applied at the samples</a:t>
            </a:r>
          </a:p>
          <a:p>
            <a:pPr>
              <a:spcBef>
                <a:spcPts val="0"/>
              </a:spcBef>
            </a:pPr>
            <a:endParaRPr lang="en-US" sz="3600" dirty="0"/>
          </a:p>
          <a:p>
            <a:pPr>
              <a:spcBef>
                <a:spcPts val="0"/>
              </a:spcBef>
            </a:pPr>
            <a:r>
              <a:rPr lang="en-US" b="1" u="sng" dirty="0"/>
              <a:t>Rule 2:</a:t>
            </a:r>
            <a:r>
              <a:rPr lang="en-US" dirty="0"/>
              <a:t> the controller can only apply an impulse </a:t>
            </a:r>
            <a:br>
              <a:rPr lang="en-US" dirty="0"/>
            </a:br>
            <a:r>
              <a:rPr lang="en-US" dirty="0"/>
              <a:t>a minimum dwell time after the last impulse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Impulsive System Definition</a:t>
            </a:r>
          </a:p>
        </p:txBody>
      </p:sp>
      <p:pic>
        <p:nvPicPr>
          <p:cNvPr id="55" name="Picture 54" descr="\documentclass{article}&#10;\usepackage{amsmath}&#10;\pagestyle{empty}&#10;\begin{document}&#10;&#10;\begin{gather*}&#10;\begin{cases} \dot{x} = f(t,x,u) &amp; (t,x)\in\mathcal{C} \\ x^+ = g(t,x,u) &amp; (t,x)\in\mathcal{D} \end{cases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50AB7BFD-F0D4-C136-0BA9-A5F47C2050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13450" y="724325"/>
            <a:ext cx="2748343" cy="682971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\begin{document}&#10;&#10;\begin{gather*}&#10;\begin{cases} \dot{x} = f(t,x) &amp; (t,x)\notin\mathcal{D} \\ x^+ = g(t,x,u) &amp; (t,x)\in\mathcal{D} \end{cases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7989C7F2-D79E-7E4F-6409-B5B6CB204F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31277" y="1540715"/>
            <a:ext cx="2748342" cy="682971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\begin{align*}&#10;&amp;\begin{cases} \dot{x} = f(t,x) &amp; t\notin\mathcal{D}_0 \\ x^+ = g(t,x,u) &amp; t\in\mathcal{D}_0 \end{cases}&#10;\end{align*}&#10;&#10;&#10;\end{document}" title="IguanaTex Bitmap Display">
            <a:extLst>
              <a:ext uri="{FF2B5EF4-FFF2-40B4-BE49-F238E27FC236}">
                <a16:creationId xmlns:a16="http://schemas.microsoft.com/office/drawing/2014/main" id="{E90EB6BD-0BF5-EB48-D04A-43BACABD48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31277" y="2390825"/>
            <a:ext cx="2421943" cy="682971"/>
          </a:xfrm>
          <a:prstGeom prst="rect">
            <a:avLst/>
          </a:prstGeom>
        </p:spPr>
      </p:pic>
      <p:pic>
        <p:nvPicPr>
          <p:cNvPr id="49" name="Picture 48" descr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 title="IguanaTex Bitmap Display">
            <a:extLst>
              <a:ext uri="{FF2B5EF4-FFF2-40B4-BE49-F238E27FC236}">
                <a16:creationId xmlns:a16="http://schemas.microsoft.com/office/drawing/2014/main" id="{1A8AB57B-5BC6-0AA3-533A-3D6D2881FC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84899" y="3201550"/>
            <a:ext cx="3365484" cy="1652572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$\mathcal{D}_0 = \{t \in \mathcal{T} \mid t = t_0 + k \Delta t, k \in \mathcal{Z}_{\geq 0} \}$&#10;&#10;&#10;\end{document}" title="IguanaTex Bitmap Display">
            <a:extLst>
              <a:ext uri="{FF2B5EF4-FFF2-40B4-BE49-F238E27FC236}">
                <a16:creationId xmlns:a16="http://schemas.microsoft.com/office/drawing/2014/main" id="{2DD23ED9-F2A2-03E4-B829-3FDD4D035C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29937" y="3133078"/>
            <a:ext cx="3680914" cy="235886"/>
          </a:xfrm>
          <a:prstGeom prst="rect">
            <a:avLst/>
          </a:prstGeom>
        </p:spPr>
      </p:pic>
      <p:pic>
        <p:nvPicPr>
          <p:cNvPr id="53" name="Picture 52" descr="\documentclass{article}&#10;\usepackage{amsmath,amsfonts}&#10;\pagestyle{empty}&#10;\begin{document}&#10;&#10;&#10;$\mathcal{D} = \mathcal{D}_0\times\{ \sigma \in \mathbb{R}_{\geq 0} \mid \sigma \geq \Delta T\}$&#10;&#10;\end{document}" title="IguanaTex Bitmap Display">
            <a:extLst>
              <a:ext uri="{FF2B5EF4-FFF2-40B4-BE49-F238E27FC236}">
                <a16:creationId xmlns:a16="http://schemas.microsoft.com/office/drawing/2014/main" id="{D558550B-0E85-9F97-B919-3421F0C05A2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36867" y="4298911"/>
            <a:ext cx="3059657" cy="2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1FCA065-9510-FCC1-5FF4-6AF76A2D9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3" y="3737595"/>
            <a:ext cx="6007608" cy="11246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dirty="0"/>
              <a:t>     is the set of “impulse opportunities”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Impulsive System Definition</a:t>
            </a:r>
          </a:p>
        </p:txBody>
      </p:sp>
      <p:pic>
        <p:nvPicPr>
          <p:cNvPr id="42" name="Picture 41" descr="\documentclass{article}&#10;\usepackage{amsmath}&#10;\pagestyle{empty}&#10;\begin{document}&#10;&#10;$\mathcal{D}_0 = \{t \in \mathcal{T} \mid t = t_0 + k \Delta t, k \in \mathcal{Z}_{\geq 0} \}$&#10;&#10;&#10;\end{document}" title="IguanaTex Bitmap Display">
            <a:extLst>
              <a:ext uri="{FF2B5EF4-FFF2-40B4-BE49-F238E27FC236}">
                <a16:creationId xmlns:a16="http://schemas.microsoft.com/office/drawing/2014/main" id="{2DD23ED9-F2A2-03E4-B829-3FDD4D035C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82230" y="887966"/>
            <a:ext cx="3680914" cy="235886"/>
          </a:xfrm>
          <a:prstGeom prst="rect">
            <a:avLst/>
          </a:prstGeom>
        </p:spPr>
      </p:pic>
      <p:pic>
        <p:nvPicPr>
          <p:cNvPr id="53" name="Picture 52" descr="\documentclass{article}&#10;\usepackage{amsmath,amsfonts}&#10;\pagestyle{empty}&#10;\begin{document}&#10;&#10;&#10;$\mathcal{D} = \mathcal{D}_0\times\{ \sigma \in \mathbb{R}_{\geq 0} \mid \sigma \geq \Delta T\}$&#10;&#10;\end{document}" title="IguanaTex Bitmap Display">
            <a:extLst>
              <a:ext uri="{FF2B5EF4-FFF2-40B4-BE49-F238E27FC236}">
                <a16:creationId xmlns:a16="http://schemas.microsoft.com/office/drawing/2014/main" id="{D558550B-0E85-9F97-B919-3421F0C05A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92858" y="1360031"/>
            <a:ext cx="3059657" cy="235886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mathcal{D}$&#10;&#10;&#10;\end{document}" title="IguanaTex Bitmap Display">
            <a:extLst>
              <a:ext uri="{FF2B5EF4-FFF2-40B4-BE49-F238E27FC236}">
                <a16:creationId xmlns:a16="http://schemas.microsoft.com/office/drawing/2014/main" id="{E532B897-6FE5-1718-1973-5554B8BCFB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1297" y="1828382"/>
            <a:ext cx="190476" cy="172190"/>
          </a:xfrm>
          <a:prstGeom prst="rect">
            <a:avLst/>
          </a:prstGeom>
        </p:spPr>
      </p:pic>
      <p:pic>
        <p:nvPicPr>
          <p:cNvPr id="8" name="Picture 7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5DE62D83-92D2-7913-CE4C-A45589D4E4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27" y="2171609"/>
            <a:ext cx="5943600" cy="741761"/>
          </a:xfrm>
          <a:prstGeom prst="rect">
            <a:avLst/>
          </a:prstGeom>
        </p:spPr>
      </p:pic>
      <p:pic>
        <p:nvPicPr>
          <p:cNvPr id="14" name="Picture 13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3A8D313F-1177-26F0-2772-E0401B2E97A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955"/>
          <a:stretch/>
        </p:blipFill>
        <p:spPr>
          <a:xfrm>
            <a:off x="71427" y="2770222"/>
            <a:ext cx="5943600" cy="1001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63D31E-706B-B76F-070C-4EFFBB18AE6C}"/>
              </a:ext>
            </a:extLst>
          </p:cNvPr>
          <p:cNvSpPr/>
          <p:nvPr/>
        </p:nvSpPr>
        <p:spPr>
          <a:xfrm>
            <a:off x="5615795" y="3158956"/>
            <a:ext cx="3520440" cy="1721044"/>
          </a:xfrm>
          <a:prstGeom prst="rect">
            <a:avLst/>
          </a:prstGeom>
          <a:solidFill>
            <a:srgbClr val="00FF00">
              <a:alpha val="69804"/>
            </a:srgbClr>
          </a:solidFill>
          <a:ln>
            <a:solidFill>
              <a:srgbClr val="00C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 title="IguanaTex Bitmap Display">
            <a:extLst>
              <a:ext uri="{FF2B5EF4-FFF2-40B4-BE49-F238E27FC236}">
                <a16:creationId xmlns:a16="http://schemas.microsoft.com/office/drawing/2014/main" id="{8A8BD756-1254-D086-712B-ED0DC995F1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84899" y="3201550"/>
            <a:ext cx="3365484" cy="16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Let     denote the flow of the uncontrolled system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dirty="0"/>
              <a:t>Let        be an upper bound on      over a horizon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For example,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    is a bound on higher order terms 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Impulsive Timed Control Barrier Functions</a:t>
            </a:r>
          </a:p>
        </p:txBody>
      </p:sp>
      <p:pic>
        <p:nvPicPr>
          <p:cNvPr id="5" name="Picture 4" descr="\documentclass{article}&#10;\usepackage{amsmath}&#10;\pagestyle{empty}&#10;\begin{document}&#10;&#10;$p(\tau,t,x) = y(\tau) \textrm{ where } \dot{y}(s) = f(s,y(s)), \; y(t) = x$&#10;&#10;&#10;\end{document}" title="IguanaTex Bitmap Display">
            <a:extLst>
              <a:ext uri="{FF2B5EF4-FFF2-40B4-BE49-F238E27FC236}">
                <a16:creationId xmlns:a16="http://schemas.microsoft.com/office/drawing/2014/main" id="{AEC819C5-0F41-A785-DAC7-3CE4B5B759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128799" y="1325269"/>
            <a:ext cx="4886400" cy="22902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p$&#10;&#10;&#10;\end{document}" title="IguanaTex Bitmap Display">
            <a:extLst>
              <a:ext uri="{FF2B5EF4-FFF2-40B4-BE49-F238E27FC236}">
                <a16:creationId xmlns:a16="http://schemas.microsoft.com/office/drawing/2014/main" id="{F4719419-C24B-F6C1-021A-9BED9518E9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02887" y="968430"/>
            <a:ext cx="134095" cy="1600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psi_h(\tau,t,x) \geq h(s,p(s,t,x)),\; \forall s\in[t,\tau]$&#10;&#10;&#10;\end{document}" title="IguanaTex Bitmap Display">
            <a:extLst>
              <a:ext uri="{FF2B5EF4-FFF2-40B4-BE49-F238E27FC236}">
                <a16:creationId xmlns:a16="http://schemas.microsoft.com/office/drawing/2014/main" id="{9CF7A89A-9020-5C5F-EBF0-7BBFB783B8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30856" y="2299440"/>
            <a:ext cx="3682285" cy="22902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psi_h$&#10;&#10;&#10;\end{document}" title="IguanaTex Bitmap Display">
            <a:extLst>
              <a:ext uri="{FF2B5EF4-FFF2-40B4-BE49-F238E27FC236}">
                <a16:creationId xmlns:a16="http://schemas.microsoft.com/office/drawing/2014/main" id="{EE29ECA0-97D1-1BA1-C066-FB0DE80791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14274" y="1805784"/>
            <a:ext cx="268190" cy="227048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h$&#10;&#10;&#10;\end{document}" title="IguanaTex Bitmap Display">
            <a:extLst>
              <a:ext uri="{FF2B5EF4-FFF2-40B4-BE49-F238E27FC236}">
                <a16:creationId xmlns:a16="http://schemas.microsoft.com/office/drawing/2014/main" id="{3DF462EE-D1BA-83F3-21BB-F006A3B5DB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896503" y="1820984"/>
            <a:ext cx="124952" cy="178286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\psi_h(\tau,t,x) = h(t,x) + \dot{h}(t,x)(\tau - t) + \epsilon$&#10;&#10;&#10;\end{document}" title="IguanaTex Bitmap Display">
            <a:extLst>
              <a:ext uri="{FF2B5EF4-FFF2-40B4-BE49-F238E27FC236}">
                <a16:creationId xmlns:a16="http://schemas.microsoft.com/office/drawing/2014/main" id="{3DF61F8D-F7B1-7CB9-3DC8-A9C754B25D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662969" y="3095389"/>
            <a:ext cx="3818057" cy="270171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epsilon$&#10;&#10;&#10;\end{document}" title="IguanaTex Bitmap Display">
            <a:extLst>
              <a:ext uri="{FF2B5EF4-FFF2-40B4-BE49-F238E27FC236}">
                <a16:creationId xmlns:a16="http://schemas.microsoft.com/office/drawing/2014/main" id="{0D3013B0-34E6-0FDA-255D-E87C0C05658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451203" y="3712423"/>
            <a:ext cx="85333" cy="1127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D668A2-10B5-00FE-B3A8-225CE936485A}"/>
              </a:ext>
            </a:extLst>
          </p:cNvPr>
          <p:cNvCxnSpPr>
            <a:cxnSpLocks/>
          </p:cNvCxnSpPr>
          <p:nvPr/>
        </p:nvCxnSpPr>
        <p:spPr>
          <a:xfrm flipH="1" flipV="1">
            <a:off x="5336381" y="3443288"/>
            <a:ext cx="964407" cy="75009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DC20A2-EE4E-37D7-E1E1-86E2E0C4DD74}"/>
              </a:ext>
            </a:extLst>
          </p:cNvPr>
          <p:cNvSpPr txBox="1"/>
          <p:nvPr/>
        </p:nvSpPr>
        <p:spPr>
          <a:xfrm>
            <a:off x="6300788" y="3932480"/>
            <a:ext cx="269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                         in the sampled-data example</a:t>
            </a:r>
          </a:p>
        </p:txBody>
      </p:sp>
      <p:pic>
        <p:nvPicPr>
          <p:cNvPr id="17" name="Picture 16" descr="\documentclass{article}&#10;\usepackage{amsmath}&#10;\pagestyle{empty}&#10;\begin{document}&#10;&#10;$\dot{h}(t_k,x_k,u_k)$&#10;&#10;&#10;\end{document}" title="IguanaTex Bitmap Display">
            <a:extLst>
              <a:ext uri="{FF2B5EF4-FFF2-40B4-BE49-F238E27FC236}">
                <a16:creationId xmlns:a16="http://schemas.microsoft.com/office/drawing/2014/main" id="{7F32645D-903E-B0AD-07A4-FA0A796BFF6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297292" y="3971186"/>
            <a:ext cx="1154743" cy="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Control Barrier Functions (CBFs) are a tool for set invariance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Impulsive Timed Control Barrier Functions</a:t>
            </a:r>
          </a:p>
        </p:txBody>
      </p:sp>
      <p:pic>
        <p:nvPicPr>
          <p:cNvPr id="37" name="Picture 36" descr="\documentclass{article}&#10;\usepackage{amsmath}&#10;\pagestyle{empty}&#10;\begin{document}&#10;&#10;\begin{gather*}&#10;\dot{x} = f(t,x,u)&#10;\end{gather*}&#10;&#10;&#10;\end{document}" title="IguanaTex Bitmap Display">
            <a:extLst>
              <a:ext uri="{FF2B5EF4-FFF2-40B4-BE49-F238E27FC236}">
                <a16:creationId xmlns:a16="http://schemas.microsoft.com/office/drawing/2014/main" id="{CAB5D86E-0AE8-9325-143C-5D8D06D9E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54542" y="1803279"/>
            <a:ext cx="1263085" cy="22902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\begin{gather*}&#10;\mathcal{S}_\textrm{safe}(t) = \{ x \in \mathcal{X} \mid \kappa(t,x) \leq 0 \} \\[6pt]&#10;\end{gather*}&#10;&#10;&#10;\end{document}" title="IguanaTex Bitmap Display">
            <a:extLst>
              <a:ext uri="{FF2B5EF4-FFF2-40B4-BE49-F238E27FC236}">
                <a16:creationId xmlns:a16="http://schemas.microsoft.com/office/drawing/2014/main" id="{E87C7621-91BA-DA3A-E77D-9CEBDD967C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6913" y="2310414"/>
            <a:ext cx="3054171" cy="229029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 title="IguanaTex Bitmap Display">
            <a:extLst>
              <a:ext uri="{FF2B5EF4-FFF2-40B4-BE49-F238E27FC236}">
                <a16:creationId xmlns:a16="http://schemas.microsoft.com/office/drawing/2014/main" id="{0565F4C3-E473-169B-0CAE-4F37B084FB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6913" y="2866627"/>
            <a:ext cx="3997714" cy="229029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\begin{align*}&#10;\dot{h}(t,x,u) \leq \alpha(-h(t,x))&amp; \\ \textrm{ where } \alpha&amp;\in\mathcal{K}&#10;\end{align*}&#10;&#10;&#10;\end{document}" title="IguanaTex Bitmap Display">
            <a:extLst>
              <a:ext uri="{FF2B5EF4-FFF2-40B4-BE49-F238E27FC236}">
                <a16:creationId xmlns:a16="http://schemas.microsoft.com/office/drawing/2014/main" id="{57F96F76-AA62-2A69-5C63-D19C4EDA2F5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32929" y="3368655"/>
            <a:ext cx="2712686" cy="563656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\begin{gather*}&#10;\begin{cases} \psi_h(t+\Delta t, t, x) \leq 0 \hspace{0.18in} u(t,\sigma,x) = 0 \\ \psi_h(t+\Delta T, t, g(t,x,u)) \leq 0 \\ \hspace{1.34in} u(t,\sigma,x) \neq 0 \end{cases} \\ \forall x\in\mathcal{S}_\textrm{cbf}(t), \forall (t,\sigma)\in\mathcal{D}&#10;\end{gather*}&#10;&#10;&#10;\end{document}" title="IguanaTex Bitmap Display">
            <a:extLst>
              <a:ext uri="{FF2B5EF4-FFF2-40B4-BE49-F238E27FC236}">
                <a16:creationId xmlns:a16="http://schemas.microsoft.com/office/drawing/2014/main" id="{873A7541-DBDB-68F0-2BC9-54CB69CE99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92533" y="3214885"/>
            <a:ext cx="3624686" cy="13110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3F3FDC-932C-B7FD-D9A5-EE82E4F8A122}"/>
              </a:ext>
            </a:extLst>
          </p:cNvPr>
          <p:cNvSpPr txBox="1"/>
          <p:nvPr/>
        </p:nvSpPr>
        <p:spPr>
          <a:xfrm>
            <a:off x="1678604" y="1211320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Continuous Time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6F8D3A-503F-9751-259D-10C740EFFF37}"/>
              </a:ext>
            </a:extLst>
          </p:cNvPr>
          <p:cNvSpPr txBox="1"/>
          <p:nvPr/>
        </p:nvSpPr>
        <p:spPr>
          <a:xfrm>
            <a:off x="6469911" y="1211320"/>
            <a:ext cx="108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Impulsive</a:t>
            </a:r>
          </a:p>
        </p:txBody>
      </p:sp>
      <p:pic>
        <p:nvPicPr>
          <p:cNvPr id="6" name="Picture 5" descr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 title="IguanaTex Bitmap Display">
            <a:extLst>
              <a:ext uri="{FF2B5EF4-FFF2-40B4-BE49-F238E27FC236}">
                <a16:creationId xmlns:a16="http://schemas.microsoft.com/office/drawing/2014/main" id="{89C830F5-0C8B-9BDF-9C26-5265BB06511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91066" y="1580652"/>
            <a:ext cx="2617600" cy="128533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DFBD5A1-E040-7682-BB8C-5907BD743255}"/>
              </a:ext>
            </a:extLst>
          </p:cNvPr>
          <p:cNvSpPr/>
          <p:nvPr/>
        </p:nvSpPr>
        <p:spPr>
          <a:xfrm>
            <a:off x="3832303" y="1752771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5E35A1-E901-2FC5-D83B-5AD68CFE9E20}"/>
              </a:ext>
            </a:extLst>
          </p:cNvPr>
          <p:cNvSpPr/>
          <p:nvPr/>
        </p:nvSpPr>
        <p:spPr>
          <a:xfrm>
            <a:off x="3866664" y="3368655"/>
            <a:ext cx="1419922" cy="3308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1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13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90.6636"/>
  <p:tag name="LATEXADDIN" val="\documentclass{article}&#10;\usepackage{amsmath}&#10;\pagestyle{empty}&#10;\begin{document}&#10;&#10;\begin{gather*}&#10;\dot{x} = f(t,x,u)&#10;\end{gather*}&#10;&#10;&#10;\end{document}"/>
  <p:tag name="IGUANATEXSIZE" val="18"/>
  <p:tag name="IGUANATEXCURSOR" val="1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644.544"/>
  <p:tag name="LATEXADDIN" val="\documentclass{article}&#10;\usepackage{amsmath}&#10;\pagestyle{empty}&#10;\begin{document}&#10;&#10;\begin{gather*}&#10;\begin{cases} \dot{x} = f(t,x,u) \\ u(t) = \underbrace{u(t_k)}_{u_k}, \forall t\in[t_k,t_k+T) \end{cases} \\[6pt]&#10;\end{gather*}&#10;&#10;&#10;\end{document}"/>
  <p:tag name="IGUANATEXSIZE" val="18"/>
  <p:tag name="IGUANATEXCURSOR" val="16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0.041"/>
  <p:tag name="LATEXADDIN" val="\documentclass{article}&#10;\usepackage{amsmath}&#10;\pagestyle{empty}&#10;\begin{document}&#10;&#10;\begin{gather*}&#10;\mathcal{S}_\textrm{safe}(t) = \{ x \in \mathcal{X} \mid \kappa(t,x) \leq 0 \} \\[6pt]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85.977"/>
  <p:tag name="LATEXADDIN" val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3.315"/>
  <p:tag name="LATEXADDIN" val="\documentclass{article}&#10;\usepackage{amsmath}&#10;\pagestyle{empty}&#10;\begin{document}&#10;&#10;\begin{align*}&#10;\dot{h}(t,x,u) \leq \alpha(-h(t,x))&amp; \\ \textrm{ where } \alpha&amp;\in\mathcal{K}&#10;\end{align*}&#10;&#10;&#10;\end{document}"/>
  <p:tag name="IGUANATEXSIZE" val="18"/>
  <p:tag name="IGUANATEXCURSOR" val="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1774.278"/>
  <p:tag name="LATEXADDIN" val="\documentclass{article}&#10;\usepackage{amsmath}&#10;\pagestyle{empty}&#10;\begin{document}&#10;&#10;\begin{align*}&#10;h(t_k,x_k) + \dot{h}(t_k,x_k,u_k) T + \epsilon \leq 0&#10;\end{align*}&#10;&#10;&#10;\end{document}"/>
  <p:tag name="IGUANATEXSIZE" val="18"/>
  <p:tag name="IGUANATEXCURSOR" val="1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41.99472"/>
  <p:tag name="LATEXADDIN" val="\documentclass{article}&#10;\usepackage{amsmath}&#10;\pagestyle{empty}&#10;\begin{document}&#10;&#10;$\epsilon$&#10;&#10;&#10;\end{document}"/>
  <p:tag name="IGUANATEXSIZE" val="18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02.812"/>
  <p:tag name="LATEXADDIN" val="\documentclass{article}&#10;\usepackage{amsmath}&#10;\pagestyle{empty}&#10;\begin{document}&#10;&#10;\begin{gather*}&#10;\begin{cases} \dot{x} = f(t,x,u) &amp; (t,x)\in\mathcal{C} \\ x^+ = g(t,x,u) &amp; (t,x)\in\mathcal{D} \end{cases} \\[6pt]&#10;\end{gather*}&#10;&#10;&#10;\end{document}"/>
  <p:tag name="IGUANATEXSIZE" val="18"/>
  <p:tag name="IGUANATEXCURSOR" val="17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02.812"/>
  <p:tag name="LATEXADDIN" val="\documentclass{article}&#10;\usepackage{amsmath}&#10;\pagestyle{empty}&#10;\begin{document}&#10;&#10;\begin{gather*}&#10;\begin{cases} \dot{x} = f(t,x) &amp; (t,x)\notin\mathcal{D} \\ x^+ = g(t,x,u) &amp; (t,x)\in\mathcal{D} \end{cases} \\[6pt]&#10;\end{gather*}&#10;&#10;&#10;\end{document}"/>
  <p:tag name="IGUANATEXSIZE" val="18"/>
  <p:tag name="IGUANATEXCURSOR" val="1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324.334"/>
  <p:tag name="LATEXADDIN" val="\documentclass{article}&#10;\usepackage{amsmath}&#10;\pagestyle{empty}&#10;\begin{document}&#10;&#10;\begin{align*}&#10;&amp;\begin{cases} \dot{x} = f(t,x) &amp; t\notin\mathcal{D}_0 \\ x^+ = g(t,x,u) &amp; t\in\mathcal{D}_0 \end{cases}&#10;\end{align*}&#10;&#10;&#10;\end{document}"/>
  <p:tag name="IGUANATEXSIZE" val="18"/>
  <p:tag name="IGUANATEXCURSOR" val="1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3.637"/>
  <p:tag name="ORIGINALWIDTH" val="1840.27"/>
  <p:tag name="LATEXADDIN" val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/>
  <p:tag name="IGUANATEXSIZE" val="18"/>
  <p:tag name="IGUANATEXCURSOR" val="3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502.812"/>
  <p:tag name="LATEXADDIN" val="\documentclass{article}&#10;\usepackage{amsmath}&#10;\pagestyle{empty}&#10;\begin{document}&#10;&#10;\begin{gather*}&#10;\begin{cases} \dot{x} = f(t,x,u) &amp; (t,x)\in\mathcal{C} \\ x^+ = g(t,x,u) &amp; (t,x)\in\mathcal{D} \end{cases} \\[6pt]&#10;\end{gather*}&#10;&#10;&#10;\end{document}"/>
  <p:tag name="IGUANATEXSIZE" val="18"/>
  <p:tag name="IGUANATEXCURSOR" val="17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2012.748"/>
  <p:tag name="LATEXADDIN" val="\documentclass{article}&#10;\usepackage{amsmath}&#10;\pagestyle{empty}&#10;\begin{document}&#10;&#10;$\mathcal{D}_0 = \{t \in \mathcal{T} \mid t = t_0 + k \Delta t, k \in \mathcal{Z}_{\geq 0} \}$&#10;&#10;&#10;\end{document}"/>
  <p:tag name="IGUANATEXSIZE" val="18"/>
  <p:tag name="IGUANATEXCURSOR" val="1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673.041"/>
  <p:tag name="LATEXADDIN" val="\documentclass{article}&#10;\usepackage{amsmath,amsfonts}&#10;\pagestyle{empty}&#10;\begin{document}&#10;&#10;&#10;$\mathcal{D} = \mathcal{D}_0\times\{ \sigma \in \mathbb{R}_{\geq 0} \mid \sigma \geq \Delta T\}$&#10;&#10;\end{document}"/>
  <p:tag name="IGUANATEXSIZE" val="18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2012.748"/>
  <p:tag name="LATEXADDIN" val="\documentclass{article}&#10;\usepackage{amsmath}&#10;\pagestyle{empty}&#10;\begin{document}&#10;&#10;$\mathcal{D}_0 = \{t \in \mathcal{T} \mid t = t_0 + k \Delta t, k \in \mathcal{Z}_{\geq 0} \}$&#10;&#10;&#10;\end{document}"/>
  <p:tag name="IGUANATEXSIZE" val="18"/>
  <p:tag name="IGUANATEXCURSOR" val="1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673.041"/>
  <p:tag name="LATEXADDIN" val="\documentclass{article}&#10;\usepackage{amsmath,amsfonts}&#10;\pagestyle{empty}&#10;\begin{document}&#10;&#10;&#10;$\mathcal{D} = \mathcal{D}_0\times\{ \sigma \in \mathbb{R}_{\geq 0} \mid \sigma \geq \Delta T\}$&#10;&#10;\end{document}"/>
  <p:tag name="IGUANATEXSIZE" val="18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3.73827"/>
  <p:tag name="LATEXADDIN" val="\documentclass{article}&#10;\usepackage{amsmath}&#10;\pagestyle{empty}&#10;\begin{document}&#10;&#10;$\mathcal{D}$&#10;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3.637"/>
  <p:tag name="ORIGINALWIDTH" val="1840.27"/>
  <p:tag name="LATEXADDIN" val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/>
  <p:tag name="IGUANATEXSIZE" val="18"/>
  <p:tag name="IGUANATEXCURSOR" val="3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71.916"/>
  <p:tag name="LATEXADDIN" val="\documentclass{article}&#10;\usepackage{amsmath}&#10;\pagestyle{empty}&#10;\begin{document}&#10;&#10;$p(\tau,t,x) = y(\tau) \textrm{ where } \dot{y}(s) = f(s,y(s)), \; y(t) = x$&#10;&#10;&#10;\end{document}"/>
  <p:tag name="IGUANATEXSIZE" val="18"/>
  <p:tag name="IGUANATEXCURSOR" val="1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pagestyle{empty}&#10;\begin{document}&#10;&#10;$p$&#10;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13.498"/>
  <p:tag name="LATEXADDIN" val="\documentclass{article}&#10;\usepackage{amsmath}&#10;\pagestyle{empty}&#10;\begin{document}&#10;&#10;$\psi_h(\tau,t,x) \geq h(s,p(s,t,x)),\; \forall s\in[t,\tau]$&#10;&#10;&#10;\end{document}"/>
  <p:tag name="IGUANATEXSIZE" val="18"/>
  <p:tag name="IGUANATEXCURSOR" val="1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1.9835"/>
  <p:tag name="LATEXADDIN" val="\documentclass{article}&#10;\usepackage{amsmath}&#10;\pagestyle{empty}&#10;\begin{document}&#10;&#10;$\psi_h$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0.041"/>
  <p:tag name="LATEXADDIN" val="\documentclass{article}&#10;\usepackage{amsmath}&#10;\pagestyle{empty}&#10;\begin{document}&#10;&#10;\begin{gather*}&#10;\mathcal{S}_\textrm{safe}(t) = \{ x \in \mathcal{X} \mid \kappa(t,x) \leq 0 \} \\[6pt]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pagestyle{empty}&#10;\begin{document}&#10;&#10;$h$&#10;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2087.739"/>
  <p:tag name="LATEXADDIN" val="\documentclass{article}&#10;\usepackage{amsmath}&#10;\pagestyle{empty}&#10;\begin{document}&#10;&#10;$\psi_h(\tau,t,x) = h(t,x) + \dot{h}(t,x)(\tau - t) + \epsilon$&#10;&#10;&#10;\end{document}"/>
  <p:tag name="IGUANATEXSIZE" val="18"/>
  <p:tag name="IGUANATEXCURSOR" val="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41.99472"/>
  <p:tag name="LATEXADDIN" val="\documentclass{article}&#10;\usepackage{amsmath}&#10;\pagestyle{empty}&#10;\begin{document}&#10;&#10;$\epsilon$&#10;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7315"/>
  <p:tag name="ORIGINALWIDTH" val="631.4211"/>
  <p:tag name="LATEXADDIN" val="\documentclass{article}&#10;\usepackage{amsmath}&#10;\pagestyle{empty}&#10;\begin{document}&#10;&#10;$\dot{h}(t_k,x_k,u_k)$&#10;&#10;&#10;\end{document}"/>
  <p:tag name="IGUANATEXSIZE" val="18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90.6636"/>
  <p:tag name="LATEXADDIN" val="\documentclass{article}&#10;\usepackage{amsmath}&#10;\pagestyle{empty}&#10;\begin{document}&#10;&#10;\begin{gather*}&#10;\dot{x} = f(t,x,u)&#10;\end{gather*}&#10;&#10;&#10;\end{document}"/>
  <p:tag name="IGUANATEXSIZE" val="18"/>
  <p:tag name="IGUANATEXCURSOR" val="1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0.041"/>
  <p:tag name="LATEXADDIN" val="\documentclass{article}&#10;\usepackage{amsmath}&#10;\pagestyle{empty}&#10;\begin{document}&#10;&#10;\begin{gather*}&#10;\mathcal{S}_\textrm{safe}(t) = \{ x \in \mathcal{X} \mid \kappa(t,x) \leq 0 \} \\[6pt]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85.977"/>
  <p:tag name="LATEXADDIN" val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3.315"/>
  <p:tag name="LATEXADDIN" val="\documentclass{article}&#10;\usepackage{amsmath}&#10;\pagestyle{empty}&#10;\begin{document}&#10;&#10;\begin{align*}&#10;\dot{h}(t,x,u) \leq \alpha(-h(t,x))&amp; \\ \textrm{ where } \alpha&amp;\in\mathcal{K}&#10;\end{align*}&#10;&#10;&#10;\end{document}"/>
  <p:tag name="IGUANATEXSIZE" val="18"/>
  <p:tag name="IGUANATEXCURSOR" val="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6.9104"/>
  <p:tag name="ORIGINALWIDTH" val="1982.002"/>
  <p:tag name="LATEXADDIN" val="\documentclass{article}&#10;\usepackage{amsmath}&#10;\pagestyle{empty}&#10;\begin{document}&#10;&#10;\begin{gather*}&#10;\begin{cases} \psi_h(t+\Delta t, t, x) \leq 0 \hspace{0.18in} u(t,\sigma,x) = 0 \\ \psi_h(t+\Delta T, t, g(t,x,u)) \leq 0 \\ \hspace{1.34in} u(t,\sigma,x) \neq 0 \end{cases} \\ \forall x\in\mathcal{S}_\textrm{cbf}(t), \forall (t,\sigma)\in\mathcal{D}&#10;\end{gather*}&#10;&#10;&#10;\end{document}"/>
  <p:tag name="IGUANATEXSIZE" val="18"/>
  <p:tag name="IGUANATEXCURSOR" val="2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3.637"/>
  <p:tag name="ORIGINALWIDTH" val="1840.27"/>
  <p:tag name="LATEXADDIN" val="\documentclass{article}&#10;\usepackage{amsmath,amsfonts}&#10;\pagestyle{empty}&#10;\begin{document}&#10;&#10;\begin{align*}&#10;&amp;\begin{cases} \begin{cases} \dot{x} = f(t,x) \\ \dot{\sigma} = 1 \end{cases} &amp; (t,\sigma)\notin\mathcal{D} \\ \begin{cases} x^+ = g(t,x,u) \\ \sigma^+ = \sigma \textrm{ if } u=0 \\ \sigma^+ = 0 \textrm{ if } u \neq 0 \end{cases} &amp; (t,\sigma) \in\mathcal{D} \end{cases}&#10;\end{align*}&#10;&#10;&#10;\end{document}"/>
  <p:tag name="IGUANATEXSIZE" val="14"/>
  <p:tag name="IGUANATEXCURSOR" val="37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85.977"/>
  <p:tag name="LATEXADDIN" val="\documentclass{article}&#10;\usepackage{amsmath}&#10;\pagestyle{empty}&#10;\begin{document}&#10;&#10;\begin{gather*}&#10;\mathcal{S}_\textrm{cbf}(t) = \{ x \in \mathcal{X} \mid h(t,x) \leq 0 \} \subseteq \mathcal{S}_\textrm{safe}(t) &#10;\end{gather*}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89.839"/>
  <p:tag name="LATEXADDIN" val="\documentclass{article}&#10;\usepackage{amsmath}&#10;\pagestyle{empty}&#10;\begin{document}&#10;&#10;&#10;$\kappa(t,x) = \rho - \| r - r_0(t)\|$&#10;&#10;\end{document}"/>
  <p:tag name="IGUANATEXSIZE" val="20"/>
  <p:tag name="IGUANATEXCURSOR" val="1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94.4507"/>
  <p:tag name="LATEXADDIN" val="\documentclass{article}&#10;\usepackage{amsmath}&#10;\pagestyle{empty}&#10;\begin{document}&#10;&#10;$$x = \begin{bmatrix} r \\ \dot{r} \end{bmatrix}$$&#10;&#10;&#10;\end{document}"/>
  <p:tag name="IGUANATEXSIZE" val="20"/>
  <p:tag name="IGUANATEXCURSOR" val="1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235.4706"/>
  <p:tag name="LATEXADDIN" val="\documentclass{article}&#10;\usepackage{amsmath}&#10;\pagestyle{empty}&#10;\begin{document}&#10;&#10;$\mathcal{S}_\textrm{safe}$&#10;&#10;&#10;\end{document}"/>
  <p:tag name="IGUANATEXSIZE" val="20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90.326"/>
  <p:tag name="LATEXADDIN" val="\documentclass{article}&#10;\usepackage{amsmath}&#10;\pagestyle{empty}&#10;\begin{document}&#10;&#10;&#10;$h(t,x) = \kappa(t,x) + \gamma\dot{\kappa}(t,x)$ 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861.267"/>
  <p:tag name="LATEXADDIN" val="\documentclass{article}&#10;\usepackage{amsmath}&#10;\pagestyle{empty}&#10;\begin{document}&#10;&#10;$\psi_h(t + \delta, t, x) = \max\{h(t,x),\; \kappa(t,x) + (\gamma + \delta)\dot{\kappa}(t,x) + (\frac{1}{2}\delta^2 + \gamma\delta)\ddot{\kappa}_\textrm{max}\}$&#10;&#10;&#10;\end{document}"/>
  <p:tag name="IGUANATEXSIZE" val="20"/>
  <p:tag name="IGUANATEXCURSOR" val="2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.23882"/>
  <p:tag name="LATEXADDIN" val="\documentclass{article}&#10;\usepackage{amsmath}&#10;\pagestyle{empty}&#10;\begin{document}&#10;&#10;$V$&#10;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5.4743"/>
  <p:tag name="ORIGINALWIDTH" val="1391.076"/>
  <p:tag name="LATEXADDIN" val="\documentclass{article}&#10;\usepackage{amsmath}&#10;\pagestyle{empty}&#10;\begin{document}&#10;&#10;$\dot{\kappa}(t,x) = -\frac{(r - r_0)^\textrm{T}(\dot{r} - \dot{r}_0(t))}{\|r - r_0(t)\|}$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51.74354"/>
  <p:tag name="LATEXADDIN" val="\documentclass{article}&#10;\usepackage{amsmath}&#10;\pagestyle{empty}&#10;\begin{document}&#10;&#10;$\dot{r}$&#10;&#10;&#10;\end{document}"/>
  <p:tag name="IGUANATEXSIZE" val="20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0.9598"/>
  <p:tag name="LATEXADDIN" val="\documentclass{article}&#10;\usepackage{amsmath}&#10;\pagestyle{empty}&#10;\begin{document}&#10;&#10;$\ddot{\kappa}(t,x)$&#10;&#10;&#10;\end{document}"/>
  <p:tag name="IGUANATEXSIZE" val="20"/>
  <p:tag name="IGUANATEXCURSOR" val="1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2853.393"/>
  <p:tag name="LATEXADDIN" val="\documentclass{article}&#10;\usepackage{amsmath}&#10;\pagestyle{empty}&#10;\begin{document}&#10;&#10;\begin{equation*}&#10;\dot{x} = \begin{bmatrix} x_3 \\ x_4 \\ \frac{-\mu x_1}{(x_1^2 + x_2^2)^{3/2}} \\ \frac{-\mu x_2}{(x_1^2 + x_2^2)^{3/2}} \end{bmatrix}&#10;,\;\;\;\;\;\;&#10;x^+ = \begin{bmatrix} x_1 \\ x_2 \\ x_3 + u_1 \\ x_4 + u_2 \end{bmatrix}&#10;,\;\;\;\;\;\;&#10;\Delta t = 3 \textrm{ s}&#10;\end{equation*}&#10;&#10;\end{document}"/>
  <p:tag name="IGUANATEXSIZE" val="18"/>
  <p:tag name="IGUANATEXCURSOR" val="3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3.315"/>
  <p:tag name="LATEXADDIN" val="\documentclass{article}&#10;\usepackage{amsmath}&#10;\pagestyle{empty}&#10;\begin{document}&#10;&#10;\begin{align*}&#10;\dot{h}(t,x,u) \leq \alpha(-h(t,x))&amp; \\ \textrm{ where } \alpha&amp;\in\mathcal{K}&#10;\end{align*}&#10;&#10;&#10;\end{document}"/>
  <p:tag name="IGUANATEXSIZE" val="18"/>
  <p:tag name="IGUANATEXCURSOR" val="1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406.449"/>
  <p:tag name="LATEXADDIN" val="\documentclass{article}&#10;\usepackage{amsmath,amsfonts}&#10;\pagestyle{empty}&#10;\DeclareMathOperator*{\argmin}{arg\,min}&#10;\newcommand{\reals}[0]{\mathbb{R}}&#10;\newcommand{\transpose}{^\textrm{\textnormal{T}}}&#10;&#10;\begin{document}&#10;&#10;\begin{equation*}&#10;    u = \begin{cases} &#10;        0 &amp;  \psi_v(t+\Delta t, t, x) \leq \gamma_1 V(t,x)  \textrm{ and } \psi_{h_i}(t+\Delta t, t, x) \leq 0,\,\forall i\in \{1,2,3,4,5\} \\ &#10;        u^* &amp; \textrm{else} &#10;    \end{cases}&#10;\end{equation*}&#10;&#10;\end{document}"/>
  <p:tag name="IGUANATEXSIZE" val="18"/>
  <p:tag name="IGUANATEXCURSOR" val="39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2.6734"/>
  <p:tag name="ORIGINALWIDTH" val="2947.882"/>
  <p:tag name="LATEXADDIN" val="\documentclass{article}&#10;\usepackage{amsmath,amsfonts}&#10;\pagestyle{empty}&#10;\DeclareMathOperator*{\argmin}{arg\,min}&#10;\newcommand{\reals}[0]{\mathbb{R}}&#10;\newcommand{\transpose}{^\textrm{\textnormal{T}}}&#10;&#10;\begin{document}&#10;&#10;\begin{align*}&#10;    u^* &amp;= \argmin_{u\in\reals^2} u\transpose u \\&#10;    %&#10;        %&#10;        &amp;\;\;\; \textrm{s.t. } \psi_{h_i}(t+\Delta T,t,g(t,x,u)) \leq 0, \, \forall i\in\{1,2,3,4,5\} \label{eq:control_h} \\&#10;%&#10;    &amp;\;\;\;\;\;\;\;\;\; \textrm{(and other conditions on $V$)} \end{align*}&#10;&#10;&#10;\end{document}"/>
  <p:tag name="IGUANATEXSIZE" val="18"/>
  <p:tag name="IGUANATEXCURSOR" val="4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1.9835"/>
  <p:tag name="LATEXADDIN" val="\documentclass{article}&#10;\usepackage{amsmath}&#10;\pagestyle{empty}&#10;\begin{document}&#10;&#10;$\psi_h$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1.9835"/>
  <p:tag name="LATEXADDIN" val="\documentclass{article}&#10;\usepackage{amsmath}&#10;\pagestyle{empty}&#10;\begin{document}&#10;&#10;$\psi_h$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85.9768"/>
  <p:tag name="LATEXADDIN" val="\documentclass{article}&#10;\usepackage{amsmath}&#10;\pagestyle{empty}&#10;\begin{document}&#10;&#10;$\Delta T$&#10;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34.9832"/>
  <p:tag name="LATEXADDIN" val="\documentclass{article}&#10;\usepackage{amsmath}&#10;\pagestyle{empty}&#10;\begin{document}&#10;&#10;$n_\psi$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1.9835"/>
  <p:tag name="LATEXADDIN" val="\documentclass{article}&#10;\usepackage{amsmath}&#10;\pagestyle{empty}&#10;\begin{document}&#10;&#10;$\psi_h$&#10;&#10;&#10;\end{document}"/>
  <p:tag name="IGUANATEXSIZE" val="20"/>
  <p:tag name="IGUANATEXCURSOR" val="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1.9835"/>
  <p:tag name="LATEXADDIN" val="\documentclass{article}&#10;\usepackage{amsmath}&#10;\pagestyle{empty}&#10;\begin{document}&#10;&#10;$\psi_h^*$&#10;&#10;&#10;\end{document}"/>
  <p:tag name="IGUANATEXSIZE" val="20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3.603"/>
  <p:tag name="ORIGINALWIDTH" val="2647.919"/>
  <p:tag name="LATEXADDIN" val="\documentclass{article}&#10;\usepackage{amsmath}&#10;\pagestyle{empty}&#10;\begin{document}&#10;&#10;$$\psi_h^*(\tau,t,x) = \begin{bmatrix} \psi_h(\tau_1, t, x) \\ %\psi_h(\tau_2, \tau_1, p(\tau_1,t,x)) \\&#10; \vdots \\ \psi_h(\tau_j, \tau_{j-1}, p(\tau_{j-1},t,x)) \\ \vdots \\ \psi_h(\tau_{n_\psi}, \tau_{n_\psi-1}, p(\tau_{n_\psi-1},t,x))  \end{bmatrix} $$&#10;\hspace{2.5in}where $\tau_j = t + \frac{j}{n_\psi}(\tau - t)$ &#10;&#10;&#10;\end{document}"/>
  <p:tag name="IGUANATEXSIZE" val="16"/>
  <p:tag name="IGUANATEXCURSOR" val="3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432.6959"/>
  <p:tag name="LATEXADDIN" val="\documentclass{article}&#10;\usepackage{amsmath}&#10;\pagestyle{empty}&#10;\begin{document}&#10;&#10;$n_\psi = 10$&#10;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70.004"/>
  <p:tag name="LATEXADDIN" val="\documentclass{article}&#10;\usepackage{amsmath}&#10;\pagestyle{empty}&#10;\begin{document}&#10;&#10;\begin{gather*}&#10;\begin{cases} \dot{h}(t,x,u) \leq \alpha(-h(t,x)) &amp; (t,x)\in \mathcal{C} \\ h(t,g(t,x,u)) \leq 0 &amp; (t,x)\in\mathcal{D} \end{cases}&#10;\end{gather*}&#10;&#10;&#10;\end{document}"/>
  <p:tag name="IGUANATEXSIZE" val="18"/>
  <p:tag name="IGUANATEXCURSOR" val="1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432.6959"/>
  <p:tag name="LATEXADDIN" val="\documentclass{article}&#10;\usepackage{amsmath}&#10;\pagestyle{empty}&#10;\begin{document}&#10;&#10;$n_\psi=10$&#10;&#10;&#10;\end{document}"/>
  <p:tag name="IGUANATEXSIZE" val="20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432.6959"/>
  <p:tag name="LATEXADDIN" val="\documentclass{article}&#10;\usepackage{amsmath}&#10;\pagestyle{empty}&#10;\begin{document}&#10;&#10;$n_\psi = 10$&#10;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738.6577"/>
  <p:tag name="LATEXADDIN" val="\documentclass{article}&#10;\usepackage{amsmath}&#10;\pagestyle{empty}&#10;\begin{document}&#10;&#10;$\Delta T = 300 \textrm{ sec}$&#10;&#10;&#10;\end{document}"/>
  <p:tag name="IGUANATEXSIZE" val="20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613.4233"/>
  <p:tag name="LATEXADDIN" val="\documentclass{article}&#10;\usepackage{amsmath}&#10;\pagestyle{empty}&#10;\begin{document}&#10;&#10;&#10;$\mathcal{S}_\textrm{cbf} \subseteq\mathcal{S}_\textrm{safe}$&#10;&#10;\end{document}"/>
  <p:tag name="IGUANATEXSIZE" val="18"/>
  <p:tag name="IGUANATEXCURSOR" val="1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809.1488"/>
  <p:tag name="LATEXADDIN" val="\documentclass{article}&#10;\usepackage{amsmath,amsfonts}&#10;\pagestyle{empty}&#10;\begin{document}&#10;&#10;$h:\mathcal{T}\times\mathcal{X}\rightarrow\mathbb{R}$&#10;&#10;&#10;\end{document}"/>
  <p:tag name="IGUANATEXSIZE" val="18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90.6636"/>
  <p:tag name="LATEXADDIN" val="\documentclass{article}&#10;\usepackage{amsmath}&#10;\pagestyle{empty}&#10;\begin{document}&#10;&#10;\begin{gather*}&#10;\dot{x} = f(t,x,u)&#10;\end{gather*}&#10;&#10;&#10;\end{document}"/>
  <p:tag name="IGUANATEXSIZE" val="18"/>
  <p:tag name="IGUANATEXCURSOR" val="1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ichigan Engineering - Design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 algn="l">
          <a:defRPr sz="4400" b="1" dirty="0" smtClean="0">
            <a:solidFill>
              <a:srgbClr val="F1C40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11417</TotalTime>
  <Words>887</Words>
  <Application>Microsoft Office PowerPoint</Application>
  <PresentationFormat>On-screen Show (16:9)</PresentationFormat>
  <Paragraphs>140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HelveticaNeueLT Std Cn</vt:lpstr>
      <vt:lpstr>HelveticaNeueLT Std Lt</vt:lpstr>
      <vt:lpstr>NimbusRomNo9L-Regu</vt:lpstr>
      <vt:lpstr>NimbusRomNo9L-ReguItal</vt:lpstr>
      <vt:lpstr>Michigan Engineering - Design 1</vt:lpstr>
      <vt:lpstr>Michigan Engineering - Design 2</vt:lpstr>
      <vt:lpstr>Custom Design</vt:lpstr>
      <vt:lpstr>PowerPoint Presentation</vt:lpstr>
      <vt:lpstr>Objective</vt:lpstr>
      <vt:lpstr>Objective</vt:lpstr>
      <vt:lpstr>Introduction - Control Barrier Functions</vt:lpstr>
      <vt:lpstr>Introduction - Control Barrier Functions</vt:lpstr>
      <vt:lpstr>Impulsive System Definition</vt:lpstr>
      <vt:lpstr>Impulsive System Definition</vt:lpstr>
      <vt:lpstr>Method: Impulsive Timed Control Barrier Functions</vt:lpstr>
      <vt:lpstr>Method: Impulsive Timed Control Barrier Functions</vt:lpstr>
      <vt:lpstr>Applying ITCBFs</vt:lpstr>
      <vt:lpstr>Applying ITCBFs</vt:lpstr>
      <vt:lpstr>Simulation Part I</vt:lpstr>
      <vt:lpstr>Simulation Part I</vt:lpstr>
      <vt:lpstr>Extending ITCBFs</vt:lpstr>
      <vt:lpstr>Simulation Part II</vt:lpstr>
      <vt:lpstr>Simulation Part II</vt:lpstr>
      <vt:lpstr>Animation</vt:lpstr>
      <vt:lpstr>Conclusions</vt:lpstr>
      <vt:lpstr>Thank You To Our 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Impulsive Timed Control Barrier Functions</dc:title>
  <dc:creator>Joseph Breeden</dc:creator>
  <cp:lastModifiedBy>Joseph Breeden</cp:lastModifiedBy>
  <cp:revision>401</cp:revision>
  <dcterms:created xsi:type="dcterms:W3CDTF">2020-04-28T18:01:38Z</dcterms:created>
  <dcterms:modified xsi:type="dcterms:W3CDTF">2023-12-23T16:29:33Z</dcterms:modified>
</cp:coreProperties>
</file>